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charts/chart4.xml" ContentType="application/vnd.openxmlformats-officedocument.drawingml.chart+xml"/>
  <Override PartName="/ppt/theme/themeOverride4.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0" r:id="rId2"/>
    <p:sldMasterId id="2147483651" r:id="rId3"/>
  </p:sldMasterIdLst>
  <p:handoutMasterIdLst>
    <p:handoutMasterId r:id="rId46"/>
  </p:handoutMasterIdLst>
  <p:sldIdLst>
    <p:sldId id="256" r:id="rId4"/>
    <p:sldId id="285" r:id="rId5"/>
    <p:sldId id="309" r:id="rId6"/>
    <p:sldId id="314" r:id="rId7"/>
    <p:sldId id="339" r:id="rId8"/>
    <p:sldId id="338" r:id="rId9"/>
    <p:sldId id="315" r:id="rId10"/>
    <p:sldId id="286" r:id="rId11"/>
    <p:sldId id="287" r:id="rId12"/>
    <p:sldId id="328" r:id="rId13"/>
    <p:sldId id="337" r:id="rId14"/>
    <p:sldId id="289" r:id="rId15"/>
    <p:sldId id="294" r:id="rId16"/>
    <p:sldId id="316" r:id="rId17"/>
    <p:sldId id="317" r:id="rId18"/>
    <p:sldId id="318" r:id="rId19"/>
    <p:sldId id="319" r:id="rId20"/>
    <p:sldId id="320" r:id="rId21"/>
    <p:sldId id="321" r:id="rId22"/>
    <p:sldId id="322" r:id="rId23"/>
    <p:sldId id="298" r:id="rId24"/>
    <p:sldId id="299" r:id="rId25"/>
    <p:sldId id="300" r:id="rId26"/>
    <p:sldId id="292" r:id="rId27"/>
    <p:sldId id="340" r:id="rId28"/>
    <p:sldId id="330" r:id="rId29"/>
    <p:sldId id="331" r:id="rId30"/>
    <p:sldId id="332" r:id="rId31"/>
    <p:sldId id="333" r:id="rId32"/>
    <p:sldId id="335" r:id="rId33"/>
    <p:sldId id="324" r:id="rId34"/>
    <p:sldId id="329" r:id="rId35"/>
    <p:sldId id="326" r:id="rId36"/>
    <p:sldId id="336" r:id="rId37"/>
    <p:sldId id="305" r:id="rId38"/>
    <p:sldId id="297" r:id="rId39"/>
    <p:sldId id="327" r:id="rId40"/>
    <p:sldId id="303" r:id="rId41"/>
    <p:sldId id="259" r:id="rId42"/>
    <p:sldId id="296" r:id="rId43"/>
    <p:sldId id="301" r:id="rId44"/>
    <p:sldId id="311" r:id="rId45"/>
  </p:sldIdLst>
  <p:sldSz cx="9144000" cy="6858000" type="screen4x3"/>
  <p:notesSz cx="6805613" cy="9944100"/>
  <p:defaultTextStyle>
    <a:defPPr>
      <a:defRPr lang="sv-SE"/>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B907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671" autoAdjust="0"/>
  </p:normalViewPr>
  <p:slideViewPr>
    <p:cSldViewPr>
      <p:cViewPr>
        <p:scale>
          <a:sx n="75" d="100"/>
          <a:sy n="75" d="100"/>
        </p:scale>
        <p:origin x="-1594" y="-466"/>
      </p:cViewPr>
      <p:guideLst>
        <p:guide orient="horz" pos="2160"/>
        <p:guide pos="2880"/>
      </p:guideLst>
    </p:cSldViewPr>
  </p:slideViewPr>
  <p:outlineViewPr>
    <p:cViewPr>
      <p:scale>
        <a:sx n="33" d="100"/>
        <a:sy n="33" d="100"/>
      </p:scale>
      <p:origin x="72" y="33252"/>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viewProps" Target="viewProps.xml"/><Relationship Id="rId8" Type="http://schemas.openxmlformats.org/officeDocument/2006/relationships/slide" Target="slides/slide5.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Worksheet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Worksheet3.xlsx"/><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package" Target="../embeddings/Microsoft_Excel_Worksheet4.xlsx"/><Relationship Id="rId1" Type="http://schemas.openxmlformats.org/officeDocument/2006/relationships/themeOverride" Target="../theme/themeOverride4.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a:pPr>
            <a:r>
              <a:rPr lang="sv-SE" sz="2000" dirty="0"/>
              <a:t>Fördelning finansiering </a:t>
            </a:r>
          </a:p>
        </c:rich>
      </c:tx>
      <c:overlay val="0"/>
    </c:title>
    <c:autoTitleDeleted val="0"/>
    <c:plotArea>
      <c:layout/>
      <c:pieChart>
        <c:varyColors val="1"/>
        <c:ser>
          <c:idx val="0"/>
          <c:order val="0"/>
          <c:explosion val="25"/>
          <c:dLbls>
            <c:txPr>
              <a:bodyPr/>
              <a:lstStyle/>
              <a:p>
                <a:pPr>
                  <a:defRPr sz="2000"/>
                </a:pPr>
                <a:endParaRPr lang="sv-SE"/>
              </a:p>
            </c:txPr>
            <c:dLblPos val="outEnd"/>
            <c:showLegendKey val="0"/>
            <c:showVal val="0"/>
            <c:showCatName val="0"/>
            <c:showSerName val="0"/>
            <c:showPercent val="1"/>
            <c:showBubbleSize val="0"/>
            <c:showLeaderLines val="0"/>
          </c:dLbls>
          <c:cat>
            <c:strRef>
              <c:f>Blad1!$F$9:$F$11</c:f>
              <c:strCache>
                <c:ptCount val="3"/>
                <c:pt idx="0">
                  <c:v>Insatser</c:v>
                </c:pt>
                <c:pt idx="1">
                  <c:v>Upplåteseavgifter</c:v>
                </c:pt>
                <c:pt idx="2">
                  <c:v>Långfristiga lån</c:v>
                </c:pt>
              </c:strCache>
            </c:strRef>
          </c:cat>
          <c:val>
            <c:numRef>
              <c:f>Blad1!$G$9:$G$11</c:f>
              <c:numCache>
                <c:formatCode>#,##0</c:formatCode>
                <c:ptCount val="3"/>
                <c:pt idx="0">
                  <c:v>55058000</c:v>
                </c:pt>
                <c:pt idx="1">
                  <c:v>40002000</c:v>
                </c:pt>
                <c:pt idx="2">
                  <c:v>23400000</c:v>
                </c:pt>
              </c:numCache>
            </c:numRef>
          </c:val>
        </c:ser>
        <c:dLbls>
          <c:showLegendKey val="0"/>
          <c:showVal val="0"/>
          <c:showCatName val="0"/>
          <c:showSerName val="0"/>
          <c:showPercent val="1"/>
          <c:showBubbleSize val="0"/>
          <c:showLeaderLines val="0"/>
        </c:dLbls>
        <c:firstSliceAng val="0"/>
      </c:pieChart>
    </c:plotArea>
    <c:legend>
      <c:legendPos val="r"/>
      <c:layout>
        <c:manualLayout>
          <c:xMode val="edge"/>
          <c:yMode val="edge"/>
          <c:x val="0.75600228145537252"/>
          <c:y val="0.33538836818242629"/>
          <c:w val="0.23580820943476588"/>
          <c:h val="0.39813467164557081"/>
        </c:manualLayout>
      </c:layout>
      <c:overlay val="0"/>
      <c:txPr>
        <a:bodyPr/>
        <a:lstStyle/>
        <a:p>
          <a:pPr>
            <a:defRPr sz="2000"/>
          </a:pPr>
          <a:endParaRPr lang="sv-SE"/>
        </a:p>
      </c:txPr>
    </c:legend>
    <c:plotVisOnly val="1"/>
    <c:dispBlanksAs val="gap"/>
    <c:showDLblsOverMax val="0"/>
  </c:chart>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2000"/>
            </a:pPr>
            <a:r>
              <a:rPr lang="sv-SE" sz="2000"/>
              <a:t>Föreningens kostnader</a:t>
            </a:r>
          </a:p>
        </c:rich>
      </c:tx>
      <c:overlay val="0"/>
    </c:title>
    <c:autoTitleDeleted val="0"/>
    <c:plotArea>
      <c:layout>
        <c:manualLayout>
          <c:layoutTarget val="inner"/>
          <c:xMode val="edge"/>
          <c:yMode val="edge"/>
          <c:x val="7.7926725818136797E-2"/>
          <c:y val="0.15468807773172333"/>
          <c:w val="0.5029170021194922"/>
          <c:h val="0.7700103025995757"/>
        </c:manualLayout>
      </c:layout>
      <c:pieChart>
        <c:varyColors val="1"/>
        <c:ser>
          <c:idx val="0"/>
          <c:order val="0"/>
          <c:explosion val="25"/>
          <c:dLbls>
            <c:txPr>
              <a:bodyPr/>
              <a:lstStyle/>
              <a:p>
                <a:pPr>
                  <a:defRPr sz="2000"/>
                </a:pPr>
                <a:endParaRPr lang="sv-SE"/>
              </a:p>
            </c:txPr>
            <c:dLblPos val="outEnd"/>
            <c:showLegendKey val="0"/>
            <c:showVal val="0"/>
            <c:showCatName val="0"/>
            <c:showSerName val="0"/>
            <c:showPercent val="1"/>
            <c:showBubbleSize val="0"/>
            <c:showLeaderLines val="0"/>
          </c:dLbls>
          <c:cat>
            <c:strRef>
              <c:f>(Blad1!$A$12;Blad1!$A$23;Blad1!$A$25;Blad1!$A$26;Blad1!$A$28)</c:f>
              <c:strCache>
                <c:ptCount val="5"/>
                <c:pt idx="0">
                  <c:v>Administrativa kostnader</c:v>
                </c:pt>
                <c:pt idx="1">
                  <c:v>Driftkostnader</c:v>
                </c:pt>
                <c:pt idx="2">
                  <c:v>Räntekostnader</c:v>
                </c:pt>
                <c:pt idx="3">
                  <c:v>Avskrivning</c:v>
                </c:pt>
                <c:pt idx="4">
                  <c:v>Avsättning yttre fond</c:v>
                </c:pt>
              </c:strCache>
            </c:strRef>
          </c:cat>
          <c:val>
            <c:numRef>
              <c:f>(Blad1!$B$12;Blad1!$B$23;Blad1!$B$25;Blad1!$B$26;Blad1!$B$28)</c:f>
              <c:numCache>
                <c:formatCode>#,##0</c:formatCode>
                <c:ptCount val="5"/>
                <c:pt idx="0">
                  <c:v>87000</c:v>
                </c:pt>
                <c:pt idx="1">
                  <c:v>528360</c:v>
                </c:pt>
                <c:pt idx="2">
                  <c:v>889200</c:v>
                </c:pt>
                <c:pt idx="3">
                  <c:v>83000</c:v>
                </c:pt>
                <c:pt idx="4">
                  <c:v>52500</c:v>
                </c:pt>
              </c:numCache>
            </c:numRef>
          </c:val>
        </c:ser>
        <c:dLbls>
          <c:showLegendKey val="0"/>
          <c:showVal val="0"/>
          <c:showCatName val="0"/>
          <c:showSerName val="0"/>
          <c:showPercent val="1"/>
          <c:showBubbleSize val="0"/>
          <c:showLeaderLines val="0"/>
        </c:dLbls>
        <c:firstSliceAng val="0"/>
      </c:pieChart>
    </c:plotArea>
    <c:legend>
      <c:legendPos val="t"/>
      <c:layout>
        <c:manualLayout>
          <c:xMode val="edge"/>
          <c:yMode val="edge"/>
          <c:x val="0.68986189284919364"/>
          <c:y val="0.20056961313993646"/>
          <c:w val="0.30955979024109292"/>
          <c:h val="0.56009495965761336"/>
        </c:manualLayout>
      </c:layout>
      <c:overlay val="0"/>
      <c:txPr>
        <a:bodyPr/>
        <a:lstStyle/>
        <a:p>
          <a:pPr>
            <a:defRPr sz="2000"/>
          </a:pPr>
          <a:endParaRPr lang="sv-SE"/>
        </a:p>
      </c:txPr>
    </c:legend>
    <c:plotVisOnly val="1"/>
    <c:dispBlanksAs val="gap"/>
    <c:showDLblsOverMax val="0"/>
  </c:chart>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a:pPr>
            <a:r>
              <a:rPr lang="sv-SE"/>
              <a:t>Driftkostnader</a:t>
            </a:r>
          </a:p>
        </c:rich>
      </c:tx>
      <c:layout>
        <c:manualLayout>
          <c:xMode val="edge"/>
          <c:yMode val="edge"/>
          <c:x val="0.45317832402277997"/>
          <c:y val="7.4237607451543966E-2"/>
        </c:manualLayout>
      </c:layout>
      <c:overlay val="0"/>
    </c:title>
    <c:autoTitleDeleted val="0"/>
    <c:plotArea>
      <c:layout>
        <c:manualLayout>
          <c:layoutTarget val="inner"/>
          <c:xMode val="edge"/>
          <c:yMode val="edge"/>
          <c:x val="6.9077731233097628E-2"/>
          <c:y val="0.14992369068534653"/>
          <c:w val="0.53397308818292355"/>
          <c:h val="0.75686805322619832"/>
        </c:manualLayout>
      </c:layout>
      <c:pieChart>
        <c:varyColors val="1"/>
        <c:ser>
          <c:idx val="0"/>
          <c:order val="0"/>
          <c:explosion val="25"/>
          <c:dLbls>
            <c:dLbl>
              <c:idx val="8"/>
              <c:layout>
                <c:manualLayout>
                  <c:x val="2.047377277465405E-2"/>
                  <c:y val="0"/>
                </c:manualLayout>
              </c:layout>
              <c:dLblPos val="bestFit"/>
              <c:showLegendKey val="0"/>
              <c:showVal val="0"/>
              <c:showCatName val="0"/>
              <c:showSerName val="0"/>
              <c:showPercent val="1"/>
              <c:showBubbleSize val="0"/>
            </c:dLbl>
            <c:txPr>
              <a:bodyPr/>
              <a:lstStyle/>
              <a:p>
                <a:pPr>
                  <a:defRPr sz="2000"/>
                </a:pPr>
                <a:endParaRPr lang="sv-SE"/>
              </a:p>
            </c:txPr>
            <c:dLblPos val="outEnd"/>
            <c:showLegendKey val="0"/>
            <c:showVal val="0"/>
            <c:showCatName val="0"/>
            <c:showSerName val="0"/>
            <c:showPercent val="1"/>
            <c:showBubbleSize val="0"/>
            <c:showLeaderLines val="0"/>
          </c:dLbls>
          <c:cat>
            <c:strRef>
              <c:f>Blad1!$A$14:$A$22</c:f>
              <c:strCache>
                <c:ptCount val="9"/>
                <c:pt idx="0">
                  <c:v>El inkl el till bergvärme</c:v>
                </c:pt>
                <c:pt idx="1">
                  <c:v>Vattenförbrukning</c:v>
                </c:pt>
                <c:pt idx="2">
                  <c:v>Hushållssopor</c:v>
                </c:pt>
                <c:pt idx="3">
                  <c:v>Teknisk förvaltning </c:v>
                </c:pt>
                <c:pt idx="4">
                  <c:v>Bredband, telefoni &amp; TV</c:v>
                </c:pt>
                <c:pt idx="5">
                  <c:v>Försäkringar</c:v>
                </c:pt>
                <c:pt idx="6">
                  <c:v>GA gata/ snöröjning</c:v>
                </c:pt>
                <c:pt idx="7">
                  <c:v>Diverse inkl jour </c:v>
                </c:pt>
                <c:pt idx="8">
                  <c:v>Kostnadsreserv</c:v>
                </c:pt>
              </c:strCache>
            </c:strRef>
          </c:cat>
          <c:val>
            <c:numRef>
              <c:f>Blad1!$B$14:$B$22</c:f>
              <c:numCache>
                <c:formatCode>#,##0</c:formatCode>
                <c:ptCount val="9"/>
                <c:pt idx="0">
                  <c:v>200000</c:v>
                </c:pt>
                <c:pt idx="1">
                  <c:v>45000</c:v>
                </c:pt>
                <c:pt idx="2">
                  <c:v>40000</c:v>
                </c:pt>
                <c:pt idx="3">
                  <c:v>105000</c:v>
                </c:pt>
                <c:pt idx="4">
                  <c:v>63360</c:v>
                </c:pt>
                <c:pt idx="5">
                  <c:v>10000</c:v>
                </c:pt>
                <c:pt idx="6">
                  <c:v>50000</c:v>
                </c:pt>
                <c:pt idx="7">
                  <c:v>5000</c:v>
                </c:pt>
                <c:pt idx="8">
                  <c:v>10000</c:v>
                </c:pt>
              </c:numCache>
            </c:numRef>
          </c:val>
        </c:ser>
        <c:dLbls>
          <c:showLegendKey val="0"/>
          <c:showVal val="0"/>
          <c:showCatName val="0"/>
          <c:showSerName val="0"/>
          <c:showPercent val="1"/>
          <c:showBubbleSize val="0"/>
          <c:showLeaderLines val="0"/>
        </c:dLbls>
        <c:firstSliceAng val="0"/>
      </c:pieChart>
    </c:plotArea>
    <c:legend>
      <c:legendPos val="r"/>
      <c:layout>
        <c:manualLayout>
          <c:xMode val="edge"/>
          <c:yMode val="edge"/>
          <c:x val="0.68856602454007843"/>
          <c:y val="0.12616301430131288"/>
          <c:w val="0.31143397545992157"/>
          <c:h val="0.71814758773336151"/>
        </c:manualLayout>
      </c:layout>
      <c:overlay val="0"/>
      <c:txPr>
        <a:bodyPr/>
        <a:lstStyle/>
        <a:p>
          <a:pPr>
            <a:defRPr sz="1800"/>
          </a:pPr>
          <a:endParaRPr lang="sv-SE"/>
        </a:p>
      </c:txPr>
    </c:legend>
    <c:plotVisOnly val="1"/>
    <c:dispBlanksAs val="gap"/>
    <c:showDLblsOverMax val="0"/>
  </c:chart>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a:pPr>
            <a:r>
              <a:rPr lang="sv-SE"/>
              <a:t>Föreningens</a:t>
            </a:r>
            <a:r>
              <a:rPr lang="sv-SE" baseline="0"/>
              <a:t> intäkter</a:t>
            </a:r>
            <a:endParaRPr lang="sv-SE"/>
          </a:p>
        </c:rich>
      </c:tx>
      <c:overlay val="0"/>
    </c:title>
    <c:autoTitleDeleted val="0"/>
    <c:plotArea>
      <c:layout/>
      <c:pieChart>
        <c:varyColors val="1"/>
        <c:ser>
          <c:idx val="0"/>
          <c:order val="0"/>
          <c:explosion val="25"/>
          <c:dPt>
            <c:idx val="0"/>
            <c:bubble3D val="0"/>
            <c:explosion val="19"/>
          </c:dPt>
          <c:dLbls>
            <c:txPr>
              <a:bodyPr/>
              <a:lstStyle/>
              <a:p>
                <a:pPr>
                  <a:defRPr sz="2000"/>
                </a:pPr>
                <a:endParaRPr lang="sv-SE"/>
              </a:p>
            </c:txPr>
            <c:dLblPos val="outEnd"/>
            <c:showLegendKey val="0"/>
            <c:showVal val="0"/>
            <c:showCatName val="0"/>
            <c:showSerName val="0"/>
            <c:showPercent val="1"/>
            <c:showBubbleSize val="0"/>
            <c:showLeaderLines val="0"/>
          </c:dLbls>
          <c:cat>
            <c:strRef>
              <c:f>Blad1!$A$1:$A$5</c:f>
              <c:strCache>
                <c:ptCount val="5"/>
                <c:pt idx="0">
                  <c:v>Årsavgifter</c:v>
                </c:pt>
                <c:pt idx="1">
                  <c:v>Årsavgift bredband</c:v>
                </c:pt>
                <c:pt idx="2">
                  <c:v>Årsavgift varmvatten</c:v>
                </c:pt>
                <c:pt idx="3">
                  <c:v>Öppna bilplatser</c:v>
                </c:pt>
                <c:pt idx="4">
                  <c:v>Vakans outhyrda p-platser</c:v>
                </c:pt>
              </c:strCache>
            </c:strRef>
          </c:cat>
          <c:val>
            <c:numRef>
              <c:f>Blad1!$B$1:$B$5</c:f>
              <c:numCache>
                <c:formatCode>#,##0</c:formatCode>
                <c:ptCount val="5"/>
                <c:pt idx="0">
                  <c:v>1422500</c:v>
                </c:pt>
                <c:pt idx="1">
                  <c:v>63360</c:v>
                </c:pt>
                <c:pt idx="2">
                  <c:v>40200</c:v>
                </c:pt>
                <c:pt idx="3">
                  <c:v>120000</c:v>
                </c:pt>
                <c:pt idx="4">
                  <c:v>-6000</c:v>
                </c:pt>
              </c:numCache>
            </c:numRef>
          </c:val>
        </c:ser>
        <c:dLbls>
          <c:showLegendKey val="0"/>
          <c:showVal val="0"/>
          <c:showCatName val="0"/>
          <c:showSerName val="0"/>
          <c:showPercent val="1"/>
          <c:showBubbleSize val="0"/>
          <c:showLeaderLines val="0"/>
        </c:dLbls>
        <c:firstSliceAng val="0"/>
      </c:pieChart>
    </c:plotArea>
    <c:legend>
      <c:legendPos val="r"/>
      <c:overlay val="0"/>
      <c:txPr>
        <a:bodyPr/>
        <a:lstStyle/>
        <a:p>
          <a:pPr>
            <a:defRPr sz="2000"/>
          </a:pPr>
          <a:endParaRPr lang="sv-SE"/>
        </a:p>
      </c:txPr>
    </c:legend>
    <c:plotVisOnly val="1"/>
    <c:dispBlanksAs val="gap"/>
    <c:showDLblsOverMax val="0"/>
  </c:chart>
  <c:externalData r:id="rId2">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5298" name="Rectangle 2"/>
          <p:cNvSpPr>
            <a:spLocks noGrp="1" noChangeArrowheads="1"/>
          </p:cNvSpPr>
          <p:nvPr>
            <p:ph type="hdr" sz="quarter"/>
          </p:nvPr>
        </p:nvSpPr>
        <p:spPr bwMode="auto">
          <a:xfrm>
            <a:off x="0" y="0"/>
            <a:ext cx="2949575"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pPr>
              <a:defRPr/>
            </a:pPr>
            <a:endParaRPr lang="sv-SE"/>
          </a:p>
        </p:txBody>
      </p:sp>
      <p:sp>
        <p:nvSpPr>
          <p:cNvPr id="55299" name="Rectangle 3"/>
          <p:cNvSpPr>
            <a:spLocks noGrp="1" noChangeArrowheads="1"/>
          </p:cNvSpPr>
          <p:nvPr>
            <p:ph type="dt" sz="quarter" idx="1"/>
          </p:nvPr>
        </p:nvSpPr>
        <p:spPr bwMode="auto">
          <a:xfrm>
            <a:off x="3854450" y="0"/>
            <a:ext cx="2949575"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pPr>
              <a:defRPr/>
            </a:pPr>
            <a:endParaRPr lang="sv-SE"/>
          </a:p>
        </p:txBody>
      </p:sp>
      <p:sp>
        <p:nvSpPr>
          <p:cNvPr id="55300" name="Rectangle 4"/>
          <p:cNvSpPr>
            <a:spLocks noGrp="1" noChangeArrowheads="1"/>
          </p:cNvSpPr>
          <p:nvPr>
            <p:ph type="ftr" sz="quarter" idx="2"/>
          </p:nvPr>
        </p:nvSpPr>
        <p:spPr bwMode="auto">
          <a:xfrm>
            <a:off x="0" y="9445625"/>
            <a:ext cx="2949575"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pPr>
              <a:defRPr/>
            </a:pPr>
            <a:endParaRPr lang="sv-SE"/>
          </a:p>
        </p:txBody>
      </p:sp>
      <p:sp>
        <p:nvSpPr>
          <p:cNvPr id="55301" name="Rectangle 5"/>
          <p:cNvSpPr>
            <a:spLocks noGrp="1" noChangeArrowheads="1"/>
          </p:cNvSpPr>
          <p:nvPr>
            <p:ph type="sldNum" sz="quarter" idx="3"/>
          </p:nvPr>
        </p:nvSpPr>
        <p:spPr bwMode="auto">
          <a:xfrm>
            <a:off x="3854450" y="9445625"/>
            <a:ext cx="2949575"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pPr>
              <a:defRPr/>
            </a:pPr>
            <a:fld id="{FFC22A17-036C-4D68-BE58-338EB4A1E76F}" type="slidenum">
              <a:rPr lang="sv-SE"/>
              <a:pPr>
                <a:defRPr/>
              </a:pPr>
              <a:t>‹#›</a:t>
            </a:fld>
            <a:endParaRPr lang="sv-SE"/>
          </a:p>
        </p:txBody>
      </p:sp>
    </p:spTree>
    <p:extLst>
      <p:ext uri="{BB962C8B-B14F-4D97-AF65-F5344CB8AC3E}">
        <p14:creationId xmlns:p14="http://schemas.microsoft.com/office/powerpoint/2010/main" val="122404024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Rubrikbild">
    <p:spTree>
      <p:nvGrpSpPr>
        <p:cNvPr id="1" name=""/>
        <p:cNvGrpSpPr/>
        <p:nvPr/>
      </p:nvGrpSpPr>
      <p:grpSpPr>
        <a:xfrm>
          <a:off x="0" y="0"/>
          <a:ext cx="0" cy="0"/>
          <a:chOff x="0" y="0"/>
          <a:chExt cx="0" cy="0"/>
        </a:xfrm>
      </p:grpSpPr>
      <p:pic>
        <p:nvPicPr>
          <p:cNvPr id="4" name="Picture 7" descr="seniorgarden_orig_cmyk"/>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21338" y="6021388"/>
            <a:ext cx="3522662"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0" descr="test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9763" y="1619250"/>
            <a:ext cx="7862887" cy="234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4" name="Rectangle 2"/>
          <p:cNvSpPr>
            <a:spLocks noGrp="1" noChangeArrowheads="1"/>
          </p:cNvSpPr>
          <p:nvPr>
            <p:ph type="ctrTitle"/>
          </p:nvPr>
        </p:nvSpPr>
        <p:spPr>
          <a:xfrm>
            <a:off x="642938" y="4191000"/>
            <a:ext cx="7845425" cy="1470025"/>
          </a:xfrm>
        </p:spPr>
        <p:txBody>
          <a:bodyPr anchor="t"/>
          <a:lstStyle>
            <a:lvl1pPr>
              <a:defRPr sz="4000"/>
            </a:lvl1pPr>
          </a:lstStyle>
          <a:p>
            <a:pPr lvl="0"/>
            <a:r>
              <a:rPr lang="sv-SE" noProof="0" smtClean="0"/>
              <a:t>Klicka här för att ändra format</a:t>
            </a:r>
          </a:p>
        </p:txBody>
      </p:sp>
      <p:sp>
        <p:nvSpPr>
          <p:cNvPr id="3075" name="Rectangle 3"/>
          <p:cNvSpPr>
            <a:spLocks noGrp="1" noChangeArrowheads="1"/>
          </p:cNvSpPr>
          <p:nvPr>
            <p:ph type="subTitle" idx="1"/>
          </p:nvPr>
        </p:nvSpPr>
        <p:spPr>
          <a:xfrm>
            <a:off x="642938" y="6021388"/>
            <a:ext cx="4576762" cy="744537"/>
          </a:xfrm>
        </p:spPr>
        <p:txBody>
          <a:bodyPr/>
          <a:lstStyle>
            <a:lvl1pPr marL="0" indent="0">
              <a:buFontTx/>
              <a:buNone/>
              <a:defRPr sz="2300"/>
            </a:lvl1pPr>
          </a:lstStyle>
          <a:p>
            <a:pPr lvl="0"/>
            <a:r>
              <a:rPr lang="sv-SE" noProof="0" smtClean="0"/>
              <a:t>KLICKA HÄR FÖR ATT ÄNDRA FORMAT PÅ UNDERRUBRIK I BAKGRUNDEN</a:t>
            </a:r>
          </a:p>
        </p:txBody>
      </p:sp>
    </p:spTree>
    <p:extLst>
      <p:ext uri="{BB962C8B-B14F-4D97-AF65-F5344CB8AC3E}">
        <p14:creationId xmlns:p14="http://schemas.microsoft.com/office/powerpoint/2010/main" val="3717033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Rubrik och innehåll">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sv-SE"/>
          </a:p>
        </p:txBody>
      </p:sp>
      <p:sp>
        <p:nvSpPr>
          <p:cNvPr id="3" name="Platshållare för innehåll 2"/>
          <p:cNvSpPr>
            <a:spLocks noGrp="1"/>
          </p:cNvSpPr>
          <p:nvPr>
            <p:ph idx="1"/>
          </p:nvPr>
        </p:nvSpPr>
        <p:spPr/>
        <p:txBody>
          <a:body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Tree>
    <p:extLst>
      <p:ext uri="{BB962C8B-B14F-4D97-AF65-F5344CB8AC3E}">
        <p14:creationId xmlns:p14="http://schemas.microsoft.com/office/powerpoint/2010/main" val="1561421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vsnittsrubrik">
    <p:spTree>
      <p:nvGrpSpPr>
        <p:cNvPr id="1" name=""/>
        <p:cNvGrpSpPr/>
        <p:nvPr/>
      </p:nvGrpSpPr>
      <p:grpSpPr>
        <a:xfrm>
          <a:off x="0" y="0"/>
          <a:ext cx="0" cy="0"/>
          <a:chOff x="0" y="0"/>
          <a:chExt cx="0" cy="0"/>
        </a:xfrm>
      </p:grpSpPr>
      <p:sp>
        <p:nvSpPr>
          <p:cNvPr id="2" name="Rubrik 1"/>
          <p:cNvSpPr>
            <a:spLocks noGrp="1"/>
          </p:cNvSpPr>
          <p:nvPr>
            <p:ph type="title"/>
          </p:nvPr>
        </p:nvSpPr>
        <p:spPr>
          <a:xfrm>
            <a:off x="722313" y="4406900"/>
            <a:ext cx="7772400" cy="1362075"/>
          </a:xfrm>
        </p:spPr>
        <p:txBody>
          <a:bodyPr anchor="t"/>
          <a:lstStyle>
            <a:lvl1pPr algn="l">
              <a:defRPr sz="4000" b="1" cap="all"/>
            </a:lvl1pPr>
          </a:lstStyle>
          <a:p>
            <a:r>
              <a:rPr lang="sv-SE" smtClean="0"/>
              <a:t>Klicka här för att ändra format</a:t>
            </a:r>
            <a:endParaRPr lang="sv-SE"/>
          </a:p>
        </p:txBody>
      </p:sp>
      <p:sp>
        <p:nvSpPr>
          <p:cNvPr id="3" name="Platshållare för tex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sv-SE" smtClean="0"/>
              <a:t>Klicka här för att ändra format på bakgrundstexten</a:t>
            </a:r>
          </a:p>
        </p:txBody>
      </p:sp>
    </p:spTree>
    <p:extLst>
      <p:ext uri="{BB962C8B-B14F-4D97-AF65-F5344CB8AC3E}">
        <p14:creationId xmlns:p14="http://schemas.microsoft.com/office/powerpoint/2010/main" val="11748755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vå innehållsdelar">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sv-SE"/>
          </a:p>
        </p:txBody>
      </p:sp>
      <p:sp>
        <p:nvSpPr>
          <p:cNvPr id="3" name="Platshållare för innehåll 2"/>
          <p:cNvSpPr>
            <a:spLocks noGrp="1"/>
          </p:cNvSpPr>
          <p:nvPr>
            <p:ph sz="half" idx="1"/>
          </p:nvPr>
        </p:nvSpPr>
        <p:spPr>
          <a:xfrm>
            <a:off x="457200" y="1600200"/>
            <a:ext cx="4038600" cy="4276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4" name="Platshållare för innehåll 3"/>
          <p:cNvSpPr>
            <a:spLocks noGrp="1"/>
          </p:cNvSpPr>
          <p:nvPr>
            <p:ph sz="half" idx="2"/>
          </p:nvPr>
        </p:nvSpPr>
        <p:spPr>
          <a:xfrm>
            <a:off x="4648200" y="1600200"/>
            <a:ext cx="4038600" cy="4276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Tree>
    <p:extLst>
      <p:ext uri="{BB962C8B-B14F-4D97-AF65-F5344CB8AC3E}">
        <p14:creationId xmlns:p14="http://schemas.microsoft.com/office/powerpoint/2010/main" val="3594198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Jämförelse">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lvl1pPr>
              <a:defRPr/>
            </a:lvl1pPr>
          </a:lstStyle>
          <a:p>
            <a:r>
              <a:rPr lang="sv-SE" smtClean="0"/>
              <a:t>Klicka här för att ändra format</a:t>
            </a:r>
            <a:endParaRPr lang="sv-SE"/>
          </a:p>
        </p:txBody>
      </p:sp>
      <p:sp>
        <p:nvSpPr>
          <p:cNvPr id="3" name="Platshållare för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smtClean="0"/>
              <a:t>Klicka här för att ändra format på bakgrundstexten</a:t>
            </a:r>
          </a:p>
        </p:txBody>
      </p:sp>
      <p:sp>
        <p:nvSpPr>
          <p:cNvPr id="4" name="Platshållare för innehåll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5" name="Platshållare för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smtClean="0"/>
              <a:t>Klicka här för att ändra format på bakgrundstexten</a:t>
            </a:r>
          </a:p>
        </p:txBody>
      </p:sp>
      <p:sp>
        <p:nvSpPr>
          <p:cNvPr id="6" name="Platshållare för innehåll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Tree>
    <p:extLst>
      <p:ext uri="{BB962C8B-B14F-4D97-AF65-F5344CB8AC3E}">
        <p14:creationId xmlns:p14="http://schemas.microsoft.com/office/powerpoint/2010/main" val="20667676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Endast rubrik">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sv-SE"/>
          </a:p>
        </p:txBody>
      </p:sp>
    </p:spTree>
    <p:extLst>
      <p:ext uri="{BB962C8B-B14F-4D97-AF65-F5344CB8AC3E}">
        <p14:creationId xmlns:p14="http://schemas.microsoft.com/office/powerpoint/2010/main" val="27358314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Tree>
    <p:extLst>
      <p:ext uri="{BB962C8B-B14F-4D97-AF65-F5344CB8AC3E}">
        <p14:creationId xmlns:p14="http://schemas.microsoft.com/office/powerpoint/2010/main" val="2965259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nehåll med bildtext">
    <p:spTree>
      <p:nvGrpSpPr>
        <p:cNvPr id="1" name=""/>
        <p:cNvGrpSpPr/>
        <p:nvPr/>
      </p:nvGrpSpPr>
      <p:grpSpPr>
        <a:xfrm>
          <a:off x="0" y="0"/>
          <a:ext cx="0" cy="0"/>
          <a:chOff x="0" y="0"/>
          <a:chExt cx="0" cy="0"/>
        </a:xfrm>
      </p:grpSpPr>
      <p:sp>
        <p:nvSpPr>
          <p:cNvPr id="2" name="Rubrik 1"/>
          <p:cNvSpPr>
            <a:spLocks noGrp="1"/>
          </p:cNvSpPr>
          <p:nvPr>
            <p:ph type="title"/>
          </p:nvPr>
        </p:nvSpPr>
        <p:spPr>
          <a:xfrm>
            <a:off x="457200" y="273050"/>
            <a:ext cx="3008313" cy="1162050"/>
          </a:xfrm>
        </p:spPr>
        <p:txBody>
          <a:bodyPr/>
          <a:lstStyle>
            <a:lvl1pPr algn="l">
              <a:defRPr sz="2000" b="1"/>
            </a:lvl1pPr>
          </a:lstStyle>
          <a:p>
            <a:r>
              <a:rPr lang="sv-SE" smtClean="0"/>
              <a:t>Klicka här för att ändra format</a:t>
            </a:r>
            <a:endParaRPr lang="sv-SE"/>
          </a:p>
        </p:txBody>
      </p:sp>
      <p:sp>
        <p:nvSpPr>
          <p:cNvPr id="3" name="Platshållare för innehåll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4" name="Platshållare för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v-SE" smtClean="0"/>
              <a:t>Klicka här för att ändra format på bakgrundstexten</a:t>
            </a:r>
          </a:p>
        </p:txBody>
      </p:sp>
    </p:spTree>
    <p:extLst>
      <p:ext uri="{BB962C8B-B14F-4D97-AF65-F5344CB8AC3E}">
        <p14:creationId xmlns:p14="http://schemas.microsoft.com/office/powerpoint/2010/main" val="10876290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ed bildtext">
    <p:spTree>
      <p:nvGrpSpPr>
        <p:cNvPr id="1" name=""/>
        <p:cNvGrpSpPr/>
        <p:nvPr/>
      </p:nvGrpSpPr>
      <p:grpSpPr>
        <a:xfrm>
          <a:off x="0" y="0"/>
          <a:ext cx="0" cy="0"/>
          <a:chOff x="0" y="0"/>
          <a:chExt cx="0" cy="0"/>
        </a:xfrm>
      </p:grpSpPr>
      <p:sp>
        <p:nvSpPr>
          <p:cNvPr id="2" name="Rubrik 1"/>
          <p:cNvSpPr>
            <a:spLocks noGrp="1"/>
          </p:cNvSpPr>
          <p:nvPr>
            <p:ph type="title"/>
          </p:nvPr>
        </p:nvSpPr>
        <p:spPr>
          <a:xfrm>
            <a:off x="1792288" y="4800600"/>
            <a:ext cx="5486400" cy="566738"/>
          </a:xfrm>
        </p:spPr>
        <p:txBody>
          <a:bodyPr/>
          <a:lstStyle>
            <a:lvl1pPr algn="l">
              <a:defRPr sz="2000" b="1"/>
            </a:lvl1pPr>
          </a:lstStyle>
          <a:p>
            <a:r>
              <a:rPr lang="sv-SE" smtClean="0"/>
              <a:t>Klicka här för att ändra format</a:t>
            </a:r>
            <a:endParaRPr lang="sv-SE"/>
          </a:p>
        </p:txBody>
      </p:sp>
      <p:sp>
        <p:nvSpPr>
          <p:cNvPr id="3" name="Platshållare för bild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v-SE" noProof="0" smtClean="0"/>
          </a:p>
        </p:txBody>
      </p:sp>
      <p:sp>
        <p:nvSpPr>
          <p:cNvPr id="4" name="Platshållare för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v-SE" smtClean="0"/>
              <a:t>Klicka här för att ändra format på bakgrundstexten</a:t>
            </a:r>
          </a:p>
        </p:txBody>
      </p:sp>
    </p:spTree>
    <p:extLst>
      <p:ext uri="{BB962C8B-B14F-4D97-AF65-F5344CB8AC3E}">
        <p14:creationId xmlns:p14="http://schemas.microsoft.com/office/powerpoint/2010/main" val="7639431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Rubrik och lodrät text">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sv-SE"/>
          </a:p>
        </p:txBody>
      </p:sp>
      <p:sp>
        <p:nvSpPr>
          <p:cNvPr id="3" name="Platshållare för lodrät text 2"/>
          <p:cNvSpPr>
            <a:spLocks noGrp="1"/>
          </p:cNvSpPr>
          <p:nvPr>
            <p:ph type="body" orient="vert" idx="1"/>
          </p:nvPr>
        </p:nvSpPr>
        <p:spPr/>
        <p:txBody>
          <a:bodyPr vert="eaVert"/>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Tree>
    <p:extLst>
      <p:ext uri="{BB962C8B-B14F-4D97-AF65-F5344CB8AC3E}">
        <p14:creationId xmlns:p14="http://schemas.microsoft.com/office/powerpoint/2010/main" val="274711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ät rubrik och text">
    <p:spTree>
      <p:nvGrpSpPr>
        <p:cNvPr id="1" name=""/>
        <p:cNvGrpSpPr/>
        <p:nvPr/>
      </p:nvGrpSpPr>
      <p:grpSpPr>
        <a:xfrm>
          <a:off x="0" y="0"/>
          <a:ext cx="0" cy="0"/>
          <a:chOff x="0" y="0"/>
          <a:chExt cx="0" cy="0"/>
        </a:xfrm>
      </p:grpSpPr>
      <p:sp>
        <p:nvSpPr>
          <p:cNvPr id="2" name="Lodrät rubrik 1"/>
          <p:cNvSpPr>
            <a:spLocks noGrp="1"/>
          </p:cNvSpPr>
          <p:nvPr>
            <p:ph type="title" orient="vert"/>
          </p:nvPr>
        </p:nvSpPr>
        <p:spPr>
          <a:xfrm>
            <a:off x="6629400" y="274638"/>
            <a:ext cx="2057400" cy="5602287"/>
          </a:xfrm>
        </p:spPr>
        <p:txBody>
          <a:bodyPr vert="eaVert"/>
          <a:lstStyle/>
          <a:p>
            <a:r>
              <a:rPr lang="sv-SE" smtClean="0"/>
              <a:t>Klicka här för att ändra format</a:t>
            </a:r>
            <a:endParaRPr lang="sv-SE"/>
          </a:p>
        </p:txBody>
      </p:sp>
      <p:sp>
        <p:nvSpPr>
          <p:cNvPr id="3" name="Platshållare för lodrät text 2"/>
          <p:cNvSpPr>
            <a:spLocks noGrp="1"/>
          </p:cNvSpPr>
          <p:nvPr>
            <p:ph type="body" orient="vert" idx="1"/>
          </p:nvPr>
        </p:nvSpPr>
        <p:spPr>
          <a:xfrm>
            <a:off x="457200" y="274638"/>
            <a:ext cx="6019800" cy="5602287"/>
          </a:xfrm>
        </p:spPr>
        <p:txBody>
          <a:bodyPr vert="eaVert"/>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Tree>
    <p:extLst>
      <p:ext uri="{BB962C8B-B14F-4D97-AF65-F5344CB8AC3E}">
        <p14:creationId xmlns:p14="http://schemas.microsoft.com/office/powerpoint/2010/main" val="6668158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Rubrikbild">
    <p:spTree>
      <p:nvGrpSpPr>
        <p:cNvPr id="1" name=""/>
        <p:cNvGrpSpPr/>
        <p:nvPr/>
      </p:nvGrpSpPr>
      <p:grpSpPr>
        <a:xfrm>
          <a:off x="0" y="0"/>
          <a:ext cx="0" cy="0"/>
          <a:chOff x="0" y="0"/>
          <a:chExt cx="0" cy="0"/>
        </a:xfrm>
      </p:grpSpPr>
      <p:sp>
        <p:nvSpPr>
          <p:cNvPr id="2" name="Rubrik 1"/>
          <p:cNvSpPr>
            <a:spLocks noGrp="1"/>
          </p:cNvSpPr>
          <p:nvPr>
            <p:ph type="ctrTitle"/>
          </p:nvPr>
        </p:nvSpPr>
        <p:spPr>
          <a:xfrm>
            <a:off x="685800" y="2130425"/>
            <a:ext cx="7772400" cy="1470025"/>
          </a:xfrm>
        </p:spPr>
        <p:txBody>
          <a:bodyPr/>
          <a:lstStyle/>
          <a:p>
            <a:r>
              <a:rPr lang="sv-SE" smtClean="0"/>
              <a:t>Klicka här för att ändra format</a:t>
            </a:r>
            <a:endParaRPr lang="sv-SE"/>
          </a:p>
        </p:txBody>
      </p:sp>
      <p:sp>
        <p:nvSpPr>
          <p:cNvPr id="3" name="Underrubrik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sv-SE" smtClean="0"/>
              <a:t>Klicka här för att ändra format på underrubrik i bakgrunden</a:t>
            </a:r>
            <a:endParaRPr lang="sv-SE"/>
          </a:p>
        </p:txBody>
      </p:sp>
    </p:spTree>
    <p:extLst>
      <p:ext uri="{BB962C8B-B14F-4D97-AF65-F5344CB8AC3E}">
        <p14:creationId xmlns:p14="http://schemas.microsoft.com/office/powerpoint/2010/main" val="8966812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Rubrik och innehåll">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sv-SE"/>
          </a:p>
        </p:txBody>
      </p:sp>
      <p:sp>
        <p:nvSpPr>
          <p:cNvPr id="3" name="Platshållare för innehåll 2"/>
          <p:cNvSpPr>
            <a:spLocks noGrp="1"/>
          </p:cNvSpPr>
          <p:nvPr>
            <p:ph idx="1"/>
          </p:nvPr>
        </p:nvSpPr>
        <p:spPr/>
        <p:txBody>
          <a:body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Tree>
    <p:extLst>
      <p:ext uri="{BB962C8B-B14F-4D97-AF65-F5344CB8AC3E}">
        <p14:creationId xmlns:p14="http://schemas.microsoft.com/office/powerpoint/2010/main" val="30604362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Avsnittsrubrik">
    <p:spTree>
      <p:nvGrpSpPr>
        <p:cNvPr id="1" name=""/>
        <p:cNvGrpSpPr/>
        <p:nvPr/>
      </p:nvGrpSpPr>
      <p:grpSpPr>
        <a:xfrm>
          <a:off x="0" y="0"/>
          <a:ext cx="0" cy="0"/>
          <a:chOff x="0" y="0"/>
          <a:chExt cx="0" cy="0"/>
        </a:xfrm>
      </p:grpSpPr>
      <p:sp>
        <p:nvSpPr>
          <p:cNvPr id="2" name="Rubrik 1"/>
          <p:cNvSpPr>
            <a:spLocks noGrp="1"/>
          </p:cNvSpPr>
          <p:nvPr>
            <p:ph type="title"/>
          </p:nvPr>
        </p:nvSpPr>
        <p:spPr>
          <a:xfrm>
            <a:off x="722313" y="4406900"/>
            <a:ext cx="7772400" cy="1362075"/>
          </a:xfrm>
        </p:spPr>
        <p:txBody>
          <a:bodyPr anchor="t"/>
          <a:lstStyle>
            <a:lvl1pPr algn="l">
              <a:defRPr sz="4000" b="1" cap="all"/>
            </a:lvl1pPr>
          </a:lstStyle>
          <a:p>
            <a:r>
              <a:rPr lang="sv-SE" smtClean="0"/>
              <a:t>Klicka här för att ändra format</a:t>
            </a:r>
            <a:endParaRPr lang="sv-SE"/>
          </a:p>
        </p:txBody>
      </p:sp>
      <p:sp>
        <p:nvSpPr>
          <p:cNvPr id="3" name="Platshållare för tex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sv-SE" smtClean="0"/>
              <a:t>Klicka här för att ändra format på bakgrundstexten</a:t>
            </a:r>
          </a:p>
        </p:txBody>
      </p:sp>
    </p:spTree>
    <p:extLst>
      <p:ext uri="{BB962C8B-B14F-4D97-AF65-F5344CB8AC3E}">
        <p14:creationId xmlns:p14="http://schemas.microsoft.com/office/powerpoint/2010/main" val="8024720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vå innehållsdelar">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sv-SE"/>
          </a:p>
        </p:txBody>
      </p:sp>
      <p:sp>
        <p:nvSpPr>
          <p:cNvPr id="3" name="Platshållare för innehåll 2"/>
          <p:cNvSpPr>
            <a:spLocks noGrp="1"/>
          </p:cNvSpPr>
          <p:nvPr>
            <p:ph sz="half" idx="1"/>
          </p:nvPr>
        </p:nvSpPr>
        <p:spPr>
          <a:xfrm>
            <a:off x="457200" y="1600200"/>
            <a:ext cx="4038600" cy="4276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4" name="Platshållare för innehåll 3"/>
          <p:cNvSpPr>
            <a:spLocks noGrp="1"/>
          </p:cNvSpPr>
          <p:nvPr>
            <p:ph sz="half" idx="2"/>
          </p:nvPr>
        </p:nvSpPr>
        <p:spPr>
          <a:xfrm>
            <a:off x="4648200" y="1600200"/>
            <a:ext cx="4038600" cy="4276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Tree>
    <p:extLst>
      <p:ext uri="{BB962C8B-B14F-4D97-AF65-F5344CB8AC3E}">
        <p14:creationId xmlns:p14="http://schemas.microsoft.com/office/powerpoint/2010/main" val="4319163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Jämförelse">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lvl1pPr>
              <a:defRPr/>
            </a:lvl1pPr>
          </a:lstStyle>
          <a:p>
            <a:r>
              <a:rPr lang="sv-SE" smtClean="0"/>
              <a:t>Klicka här för att ändra format</a:t>
            </a:r>
            <a:endParaRPr lang="sv-SE"/>
          </a:p>
        </p:txBody>
      </p:sp>
      <p:sp>
        <p:nvSpPr>
          <p:cNvPr id="3" name="Platshållare för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smtClean="0"/>
              <a:t>Klicka här för att ändra format på bakgrundstexten</a:t>
            </a:r>
          </a:p>
        </p:txBody>
      </p:sp>
      <p:sp>
        <p:nvSpPr>
          <p:cNvPr id="4" name="Platshållare för innehåll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5" name="Platshållare för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smtClean="0"/>
              <a:t>Klicka här för att ändra format på bakgrundstexten</a:t>
            </a:r>
          </a:p>
        </p:txBody>
      </p:sp>
      <p:sp>
        <p:nvSpPr>
          <p:cNvPr id="6" name="Platshållare för innehåll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Tree>
    <p:extLst>
      <p:ext uri="{BB962C8B-B14F-4D97-AF65-F5344CB8AC3E}">
        <p14:creationId xmlns:p14="http://schemas.microsoft.com/office/powerpoint/2010/main" val="23340797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Endast rubrik">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sv-SE"/>
          </a:p>
        </p:txBody>
      </p:sp>
    </p:spTree>
    <p:extLst>
      <p:ext uri="{BB962C8B-B14F-4D97-AF65-F5344CB8AC3E}">
        <p14:creationId xmlns:p14="http://schemas.microsoft.com/office/powerpoint/2010/main" val="290527212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766617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Innehåll med bildtext">
    <p:spTree>
      <p:nvGrpSpPr>
        <p:cNvPr id="1" name=""/>
        <p:cNvGrpSpPr/>
        <p:nvPr/>
      </p:nvGrpSpPr>
      <p:grpSpPr>
        <a:xfrm>
          <a:off x="0" y="0"/>
          <a:ext cx="0" cy="0"/>
          <a:chOff x="0" y="0"/>
          <a:chExt cx="0" cy="0"/>
        </a:xfrm>
      </p:grpSpPr>
      <p:sp>
        <p:nvSpPr>
          <p:cNvPr id="2" name="Rubrik 1"/>
          <p:cNvSpPr>
            <a:spLocks noGrp="1"/>
          </p:cNvSpPr>
          <p:nvPr>
            <p:ph type="title"/>
          </p:nvPr>
        </p:nvSpPr>
        <p:spPr>
          <a:xfrm>
            <a:off x="457200" y="273050"/>
            <a:ext cx="3008313" cy="1162050"/>
          </a:xfrm>
        </p:spPr>
        <p:txBody>
          <a:bodyPr anchor="b"/>
          <a:lstStyle>
            <a:lvl1pPr algn="l">
              <a:defRPr sz="2000" b="1"/>
            </a:lvl1pPr>
          </a:lstStyle>
          <a:p>
            <a:r>
              <a:rPr lang="sv-SE" smtClean="0"/>
              <a:t>Klicka här för att ändra format</a:t>
            </a:r>
            <a:endParaRPr lang="sv-SE"/>
          </a:p>
        </p:txBody>
      </p:sp>
      <p:sp>
        <p:nvSpPr>
          <p:cNvPr id="3" name="Platshållare för innehåll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4" name="Platshållare för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v-SE" smtClean="0"/>
              <a:t>Klicka här för att ändra format på bakgrundstexten</a:t>
            </a:r>
          </a:p>
        </p:txBody>
      </p:sp>
    </p:spTree>
    <p:extLst>
      <p:ext uri="{BB962C8B-B14F-4D97-AF65-F5344CB8AC3E}">
        <p14:creationId xmlns:p14="http://schemas.microsoft.com/office/powerpoint/2010/main" val="9498145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Bild med bildtext">
    <p:spTree>
      <p:nvGrpSpPr>
        <p:cNvPr id="1" name=""/>
        <p:cNvGrpSpPr/>
        <p:nvPr/>
      </p:nvGrpSpPr>
      <p:grpSpPr>
        <a:xfrm>
          <a:off x="0" y="0"/>
          <a:ext cx="0" cy="0"/>
          <a:chOff x="0" y="0"/>
          <a:chExt cx="0" cy="0"/>
        </a:xfrm>
      </p:grpSpPr>
      <p:sp>
        <p:nvSpPr>
          <p:cNvPr id="2" name="Rubrik 1"/>
          <p:cNvSpPr>
            <a:spLocks noGrp="1"/>
          </p:cNvSpPr>
          <p:nvPr>
            <p:ph type="title"/>
          </p:nvPr>
        </p:nvSpPr>
        <p:spPr>
          <a:xfrm>
            <a:off x="1792288" y="4800600"/>
            <a:ext cx="5486400" cy="566738"/>
          </a:xfrm>
        </p:spPr>
        <p:txBody>
          <a:bodyPr anchor="b"/>
          <a:lstStyle>
            <a:lvl1pPr algn="l">
              <a:defRPr sz="2000" b="1"/>
            </a:lvl1pPr>
          </a:lstStyle>
          <a:p>
            <a:r>
              <a:rPr lang="sv-SE" smtClean="0"/>
              <a:t>Klicka här för att ändra format</a:t>
            </a:r>
            <a:endParaRPr lang="sv-SE"/>
          </a:p>
        </p:txBody>
      </p:sp>
      <p:sp>
        <p:nvSpPr>
          <p:cNvPr id="3" name="Platshållare för bild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v-SE" noProof="0" smtClean="0"/>
          </a:p>
        </p:txBody>
      </p:sp>
      <p:sp>
        <p:nvSpPr>
          <p:cNvPr id="4" name="Platshållare för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v-SE" smtClean="0"/>
              <a:t>Klicka här för att ändra format på bakgrundstexten</a:t>
            </a:r>
          </a:p>
        </p:txBody>
      </p:sp>
    </p:spTree>
    <p:extLst>
      <p:ext uri="{BB962C8B-B14F-4D97-AF65-F5344CB8AC3E}">
        <p14:creationId xmlns:p14="http://schemas.microsoft.com/office/powerpoint/2010/main" val="397975140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Rubrik och lodrät text">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sv-SE"/>
          </a:p>
        </p:txBody>
      </p:sp>
      <p:sp>
        <p:nvSpPr>
          <p:cNvPr id="3" name="Platshållare för lodrät text 2"/>
          <p:cNvSpPr>
            <a:spLocks noGrp="1"/>
          </p:cNvSpPr>
          <p:nvPr>
            <p:ph type="body" orient="vert" idx="1"/>
          </p:nvPr>
        </p:nvSpPr>
        <p:spPr/>
        <p:txBody>
          <a:bodyPr vert="eaVert"/>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Tree>
    <p:extLst>
      <p:ext uri="{BB962C8B-B14F-4D97-AF65-F5344CB8AC3E}">
        <p14:creationId xmlns:p14="http://schemas.microsoft.com/office/powerpoint/2010/main" val="3213719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Lodrät rubrik och text">
    <p:spTree>
      <p:nvGrpSpPr>
        <p:cNvPr id="1" name=""/>
        <p:cNvGrpSpPr/>
        <p:nvPr/>
      </p:nvGrpSpPr>
      <p:grpSpPr>
        <a:xfrm>
          <a:off x="0" y="0"/>
          <a:ext cx="0" cy="0"/>
          <a:chOff x="0" y="0"/>
          <a:chExt cx="0" cy="0"/>
        </a:xfrm>
      </p:grpSpPr>
      <p:sp>
        <p:nvSpPr>
          <p:cNvPr id="2" name="Lodrät rubrik 1"/>
          <p:cNvSpPr>
            <a:spLocks noGrp="1"/>
          </p:cNvSpPr>
          <p:nvPr>
            <p:ph type="title" orient="vert"/>
          </p:nvPr>
        </p:nvSpPr>
        <p:spPr>
          <a:xfrm>
            <a:off x="6629400" y="274638"/>
            <a:ext cx="2057400" cy="5602287"/>
          </a:xfrm>
        </p:spPr>
        <p:txBody>
          <a:bodyPr vert="eaVert"/>
          <a:lstStyle/>
          <a:p>
            <a:r>
              <a:rPr lang="sv-SE" smtClean="0"/>
              <a:t>Klicka här för att ändra format</a:t>
            </a:r>
            <a:endParaRPr lang="sv-SE"/>
          </a:p>
        </p:txBody>
      </p:sp>
      <p:sp>
        <p:nvSpPr>
          <p:cNvPr id="3" name="Platshållare för lodrät text 2"/>
          <p:cNvSpPr>
            <a:spLocks noGrp="1"/>
          </p:cNvSpPr>
          <p:nvPr>
            <p:ph type="body" orient="vert" idx="1"/>
          </p:nvPr>
        </p:nvSpPr>
        <p:spPr>
          <a:xfrm>
            <a:off x="457200" y="274638"/>
            <a:ext cx="6019800" cy="5602287"/>
          </a:xfrm>
        </p:spPr>
        <p:txBody>
          <a:bodyPr vert="eaVert"/>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Tree>
    <p:extLst>
      <p:ext uri="{BB962C8B-B14F-4D97-AF65-F5344CB8AC3E}">
        <p14:creationId xmlns:p14="http://schemas.microsoft.com/office/powerpoint/2010/main" val="6769225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Rubrikbild">
    <p:spTree>
      <p:nvGrpSpPr>
        <p:cNvPr id="1" name=""/>
        <p:cNvGrpSpPr/>
        <p:nvPr/>
      </p:nvGrpSpPr>
      <p:grpSpPr>
        <a:xfrm>
          <a:off x="0" y="0"/>
          <a:ext cx="0" cy="0"/>
          <a:chOff x="0" y="0"/>
          <a:chExt cx="0" cy="0"/>
        </a:xfrm>
      </p:grpSpPr>
      <p:sp>
        <p:nvSpPr>
          <p:cNvPr id="2" name="Rubrik 1"/>
          <p:cNvSpPr>
            <a:spLocks noGrp="1"/>
          </p:cNvSpPr>
          <p:nvPr>
            <p:ph type="ctrTitle"/>
          </p:nvPr>
        </p:nvSpPr>
        <p:spPr>
          <a:xfrm>
            <a:off x="685800" y="2130425"/>
            <a:ext cx="7772400" cy="1470025"/>
          </a:xfrm>
        </p:spPr>
        <p:txBody>
          <a:bodyPr/>
          <a:lstStyle/>
          <a:p>
            <a:r>
              <a:rPr lang="sv-SE" smtClean="0"/>
              <a:t>Klicka här för att ändra format</a:t>
            </a:r>
            <a:endParaRPr lang="sv-SE"/>
          </a:p>
        </p:txBody>
      </p:sp>
      <p:sp>
        <p:nvSpPr>
          <p:cNvPr id="3" name="Underrubrik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sv-SE" smtClean="0"/>
              <a:t>Klicka här för att ändra format på underrubrik i bakgrunden</a:t>
            </a:r>
            <a:endParaRPr lang="sv-SE"/>
          </a:p>
        </p:txBody>
      </p:sp>
    </p:spTree>
    <p:extLst>
      <p:ext uri="{BB962C8B-B14F-4D97-AF65-F5344CB8AC3E}">
        <p14:creationId xmlns:p14="http://schemas.microsoft.com/office/powerpoint/2010/main" val="361475509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Rubrik och innehåll">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sv-SE"/>
          </a:p>
        </p:txBody>
      </p:sp>
      <p:sp>
        <p:nvSpPr>
          <p:cNvPr id="3" name="Platshållare för innehåll 2"/>
          <p:cNvSpPr>
            <a:spLocks noGrp="1"/>
          </p:cNvSpPr>
          <p:nvPr>
            <p:ph idx="1"/>
          </p:nvPr>
        </p:nvSpPr>
        <p:spPr/>
        <p:txBody>
          <a:body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Tree>
    <p:extLst>
      <p:ext uri="{BB962C8B-B14F-4D97-AF65-F5344CB8AC3E}">
        <p14:creationId xmlns:p14="http://schemas.microsoft.com/office/powerpoint/2010/main" val="384424348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Avsnittsrubrik">
    <p:spTree>
      <p:nvGrpSpPr>
        <p:cNvPr id="1" name=""/>
        <p:cNvGrpSpPr/>
        <p:nvPr/>
      </p:nvGrpSpPr>
      <p:grpSpPr>
        <a:xfrm>
          <a:off x="0" y="0"/>
          <a:ext cx="0" cy="0"/>
          <a:chOff x="0" y="0"/>
          <a:chExt cx="0" cy="0"/>
        </a:xfrm>
      </p:grpSpPr>
      <p:sp>
        <p:nvSpPr>
          <p:cNvPr id="2" name="Rubrik 1"/>
          <p:cNvSpPr>
            <a:spLocks noGrp="1"/>
          </p:cNvSpPr>
          <p:nvPr>
            <p:ph type="title"/>
          </p:nvPr>
        </p:nvSpPr>
        <p:spPr>
          <a:xfrm>
            <a:off x="722313" y="4406900"/>
            <a:ext cx="7772400" cy="1362075"/>
          </a:xfrm>
        </p:spPr>
        <p:txBody>
          <a:bodyPr anchor="t"/>
          <a:lstStyle>
            <a:lvl1pPr algn="l">
              <a:defRPr sz="4000" b="1" cap="all"/>
            </a:lvl1pPr>
          </a:lstStyle>
          <a:p>
            <a:r>
              <a:rPr lang="sv-SE" smtClean="0"/>
              <a:t>Klicka här för att ändra format</a:t>
            </a:r>
            <a:endParaRPr lang="sv-SE"/>
          </a:p>
        </p:txBody>
      </p:sp>
      <p:sp>
        <p:nvSpPr>
          <p:cNvPr id="3" name="Platshållare för tex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sv-SE" smtClean="0"/>
              <a:t>Klicka här för att ändra format på bakgrundstexten</a:t>
            </a:r>
          </a:p>
        </p:txBody>
      </p:sp>
    </p:spTree>
    <p:extLst>
      <p:ext uri="{BB962C8B-B14F-4D97-AF65-F5344CB8AC3E}">
        <p14:creationId xmlns:p14="http://schemas.microsoft.com/office/powerpoint/2010/main" val="1455224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vå innehållsdelar">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sv-SE"/>
          </a:p>
        </p:txBody>
      </p:sp>
      <p:sp>
        <p:nvSpPr>
          <p:cNvPr id="3" name="Platshållare för innehåll 2"/>
          <p:cNvSpPr>
            <a:spLocks noGrp="1"/>
          </p:cNvSpPr>
          <p:nvPr>
            <p:ph sz="half" idx="1"/>
          </p:nvPr>
        </p:nvSpPr>
        <p:spPr>
          <a:xfrm>
            <a:off x="457200" y="1600200"/>
            <a:ext cx="4038600" cy="4276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4" name="Platshållare för innehåll 3"/>
          <p:cNvSpPr>
            <a:spLocks noGrp="1"/>
          </p:cNvSpPr>
          <p:nvPr>
            <p:ph sz="half" idx="2"/>
          </p:nvPr>
        </p:nvSpPr>
        <p:spPr>
          <a:xfrm>
            <a:off x="4648200" y="1600200"/>
            <a:ext cx="4038600" cy="4276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Tree>
    <p:extLst>
      <p:ext uri="{BB962C8B-B14F-4D97-AF65-F5344CB8AC3E}">
        <p14:creationId xmlns:p14="http://schemas.microsoft.com/office/powerpoint/2010/main" val="266748181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Jämförelse">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lvl1pPr>
              <a:defRPr/>
            </a:lvl1pPr>
          </a:lstStyle>
          <a:p>
            <a:r>
              <a:rPr lang="sv-SE" smtClean="0"/>
              <a:t>Klicka här för att ändra format</a:t>
            </a:r>
            <a:endParaRPr lang="sv-SE"/>
          </a:p>
        </p:txBody>
      </p:sp>
      <p:sp>
        <p:nvSpPr>
          <p:cNvPr id="3" name="Platshållare för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smtClean="0"/>
              <a:t>Klicka här för att ändra format på bakgrundstexten</a:t>
            </a:r>
          </a:p>
        </p:txBody>
      </p:sp>
      <p:sp>
        <p:nvSpPr>
          <p:cNvPr id="4" name="Platshållare för innehåll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5" name="Platshållare för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smtClean="0"/>
              <a:t>Klicka här för att ändra format på bakgrundstexten</a:t>
            </a:r>
          </a:p>
        </p:txBody>
      </p:sp>
      <p:sp>
        <p:nvSpPr>
          <p:cNvPr id="6" name="Platshållare för innehåll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Tree>
    <p:extLst>
      <p:ext uri="{BB962C8B-B14F-4D97-AF65-F5344CB8AC3E}">
        <p14:creationId xmlns:p14="http://schemas.microsoft.com/office/powerpoint/2010/main" val="294871821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Endast rubrik">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sv-SE"/>
          </a:p>
        </p:txBody>
      </p:sp>
    </p:spTree>
    <p:extLst>
      <p:ext uri="{BB962C8B-B14F-4D97-AF65-F5344CB8AC3E}">
        <p14:creationId xmlns:p14="http://schemas.microsoft.com/office/powerpoint/2010/main" val="177937100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Tree>
    <p:extLst>
      <p:ext uri="{BB962C8B-B14F-4D97-AF65-F5344CB8AC3E}">
        <p14:creationId xmlns:p14="http://schemas.microsoft.com/office/powerpoint/2010/main" val="294722444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Innehåll med bildtext">
    <p:spTree>
      <p:nvGrpSpPr>
        <p:cNvPr id="1" name=""/>
        <p:cNvGrpSpPr/>
        <p:nvPr/>
      </p:nvGrpSpPr>
      <p:grpSpPr>
        <a:xfrm>
          <a:off x="0" y="0"/>
          <a:ext cx="0" cy="0"/>
          <a:chOff x="0" y="0"/>
          <a:chExt cx="0" cy="0"/>
        </a:xfrm>
      </p:grpSpPr>
      <p:sp>
        <p:nvSpPr>
          <p:cNvPr id="2" name="Rubrik 1"/>
          <p:cNvSpPr>
            <a:spLocks noGrp="1"/>
          </p:cNvSpPr>
          <p:nvPr>
            <p:ph type="title"/>
          </p:nvPr>
        </p:nvSpPr>
        <p:spPr>
          <a:xfrm>
            <a:off x="457200" y="273050"/>
            <a:ext cx="3008313" cy="1162050"/>
          </a:xfrm>
        </p:spPr>
        <p:txBody>
          <a:bodyPr anchor="b"/>
          <a:lstStyle>
            <a:lvl1pPr algn="l">
              <a:defRPr sz="2000" b="1"/>
            </a:lvl1pPr>
          </a:lstStyle>
          <a:p>
            <a:r>
              <a:rPr lang="sv-SE" smtClean="0"/>
              <a:t>Klicka här för att ändra format</a:t>
            </a:r>
            <a:endParaRPr lang="sv-SE"/>
          </a:p>
        </p:txBody>
      </p:sp>
      <p:sp>
        <p:nvSpPr>
          <p:cNvPr id="3" name="Platshållare för innehåll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4" name="Platshållare för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v-SE" smtClean="0"/>
              <a:t>Klicka här för att ändra format på bakgrundstexten</a:t>
            </a:r>
          </a:p>
        </p:txBody>
      </p:sp>
    </p:spTree>
    <p:extLst>
      <p:ext uri="{BB962C8B-B14F-4D97-AF65-F5344CB8AC3E}">
        <p14:creationId xmlns:p14="http://schemas.microsoft.com/office/powerpoint/2010/main" val="71377724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Bild med bildtext">
    <p:spTree>
      <p:nvGrpSpPr>
        <p:cNvPr id="1" name=""/>
        <p:cNvGrpSpPr/>
        <p:nvPr/>
      </p:nvGrpSpPr>
      <p:grpSpPr>
        <a:xfrm>
          <a:off x="0" y="0"/>
          <a:ext cx="0" cy="0"/>
          <a:chOff x="0" y="0"/>
          <a:chExt cx="0" cy="0"/>
        </a:xfrm>
      </p:grpSpPr>
      <p:sp>
        <p:nvSpPr>
          <p:cNvPr id="2" name="Rubrik 1"/>
          <p:cNvSpPr>
            <a:spLocks noGrp="1"/>
          </p:cNvSpPr>
          <p:nvPr>
            <p:ph type="title"/>
          </p:nvPr>
        </p:nvSpPr>
        <p:spPr>
          <a:xfrm>
            <a:off x="1792288" y="4800600"/>
            <a:ext cx="5486400" cy="566738"/>
          </a:xfrm>
        </p:spPr>
        <p:txBody>
          <a:bodyPr anchor="b"/>
          <a:lstStyle>
            <a:lvl1pPr algn="l">
              <a:defRPr sz="2000" b="1"/>
            </a:lvl1pPr>
          </a:lstStyle>
          <a:p>
            <a:r>
              <a:rPr lang="sv-SE" smtClean="0"/>
              <a:t>Klicka här för att ändra format</a:t>
            </a:r>
            <a:endParaRPr lang="sv-SE"/>
          </a:p>
        </p:txBody>
      </p:sp>
      <p:sp>
        <p:nvSpPr>
          <p:cNvPr id="3" name="Platshållare för bild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v-SE" noProof="0" smtClean="0"/>
          </a:p>
        </p:txBody>
      </p:sp>
      <p:sp>
        <p:nvSpPr>
          <p:cNvPr id="4" name="Platshållare för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v-SE" smtClean="0"/>
              <a:t>Klicka här för att ändra format på bakgrundstexten</a:t>
            </a:r>
          </a:p>
        </p:txBody>
      </p:sp>
    </p:spTree>
    <p:extLst>
      <p:ext uri="{BB962C8B-B14F-4D97-AF65-F5344CB8AC3E}">
        <p14:creationId xmlns:p14="http://schemas.microsoft.com/office/powerpoint/2010/main" val="328448193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Rubrik och lodrät text">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sv-SE"/>
          </a:p>
        </p:txBody>
      </p:sp>
      <p:sp>
        <p:nvSpPr>
          <p:cNvPr id="3" name="Platshållare för lodrät text 2"/>
          <p:cNvSpPr>
            <a:spLocks noGrp="1"/>
          </p:cNvSpPr>
          <p:nvPr>
            <p:ph type="body" orient="vert" idx="1"/>
          </p:nvPr>
        </p:nvSpPr>
        <p:spPr/>
        <p:txBody>
          <a:bodyPr vert="eaVert"/>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Tree>
    <p:extLst>
      <p:ext uri="{BB962C8B-B14F-4D97-AF65-F5344CB8AC3E}">
        <p14:creationId xmlns:p14="http://schemas.microsoft.com/office/powerpoint/2010/main" val="185051635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Lodrät rubrik och text">
    <p:spTree>
      <p:nvGrpSpPr>
        <p:cNvPr id="1" name=""/>
        <p:cNvGrpSpPr/>
        <p:nvPr/>
      </p:nvGrpSpPr>
      <p:grpSpPr>
        <a:xfrm>
          <a:off x="0" y="0"/>
          <a:ext cx="0" cy="0"/>
          <a:chOff x="0" y="0"/>
          <a:chExt cx="0" cy="0"/>
        </a:xfrm>
      </p:grpSpPr>
      <p:sp>
        <p:nvSpPr>
          <p:cNvPr id="2" name="Lodrät rubrik 1"/>
          <p:cNvSpPr>
            <a:spLocks noGrp="1"/>
          </p:cNvSpPr>
          <p:nvPr>
            <p:ph type="title" orient="vert"/>
          </p:nvPr>
        </p:nvSpPr>
        <p:spPr>
          <a:xfrm>
            <a:off x="6629400" y="274638"/>
            <a:ext cx="2057400" cy="5602287"/>
          </a:xfrm>
        </p:spPr>
        <p:txBody>
          <a:bodyPr vert="eaVert"/>
          <a:lstStyle/>
          <a:p>
            <a:r>
              <a:rPr lang="sv-SE" smtClean="0"/>
              <a:t>Klicka här för att ändra format</a:t>
            </a:r>
            <a:endParaRPr lang="sv-SE"/>
          </a:p>
        </p:txBody>
      </p:sp>
      <p:sp>
        <p:nvSpPr>
          <p:cNvPr id="3" name="Platshållare för lodrät text 2"/>
          <p:cNvSpPr>
            <a:spLocks noGrp="1"/>
          </p:cNvSpPr>
          <p:nvPr>
            <p:ph type="body" orient="vert" idx="1"/>
          </p:nvPr>
        </p:nvSpPr>
        <p:spPr>
          <a:xfrm>
            <a:off x="457200" y="274638"/>
            <a:ext cx="6019800" cy="5602287"/>
          </a:xfrm>
        </p:spPr>
        <p:txBody>
          <a:bodyPr vert="eaVert"/>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Tree>
    <p:extLst>
      <p:ext uri="{BB962C8B-B14F-4D97-AF65-F5344CB8AC3E}">
        <p14:creationId xmlns:p14="http://schemas.microsoft.com/office/powerpoint/2010/main" val="14108086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sv-SE" altLang="sv-SE" smtClean="0"/>
              <a:t>Klicka här för att ändra format</a:t>
            </a:r>
          </a:p>
        </p:txBody>
      </p:sp>
      <p:sp>
        <p:nvSpPr>
          <p:cNvPr id="1027" name="Rectangle 3"/>
          <p:cNvSpPr>
            <a:spLocks noGrp="1" noChangeArrowheads="1"/>
          </p:cNvSpPr>
          <p:nvPr>
            <p:ph type="body" idx="1"/>
          </p:nvPr>
        </p:nvSpPr>
        <p:spPr bwMode="auto">
          <a:xfrm>
            <a:off x="457200" y="1600200"/>
            <a:ext cx="8229600" cy="427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sv-SE" altLang="sv-SE" smtClean="0"/>
              <a:t>Klicka här för att ändra format på bakgrundstexten</a:t>
            </a:r>
          </a:p>
          <a:p>
            <a:pPr lvl="1"/>
            <a:r>
              <a:rPr lang="sv-SE" altLang="sv-SE" smtClean="0"/>
              <a:t>Nivå två</a:t>
            </a:r>
          </a:p>
          <a:p>
            <a:pPr lvl="2"/>
            <a:r>
              <a:rPr lang="sv-SE" altLang="sv-SE" smtClean="0"/>
              <a:t>Nivå tre</a:t>
            </a:r>
          </a:p>
          <a:p>
            <a:pPr lvl="3"/>
            <a:r>
              <a:rPr lang="sv-SE" altLang="sv-SE" smtClean="0"/>
              <a:t>Nivå fyra</a:t>
            </a:r>
          </a:p>
        </p:txBody>
      </p:sp>
      <p:sp>
        <p:nvSpPr>
          <p:cNvPr id="1028" name="Line 7"/>
          <p:cNvSpPr>
            <a:spLocks noChangeShapeType="1"/>
          </p:cNvSpPr>
          <p:nvPr/>
        </p:nvSpPr>
        <p:spPr bwMode="auto">
          <a:xfrm>
            <a:off x="468313" y="1412875"/>
            <a:ext cx="8207375" cy="0"/>
          </a:xfrm>
          <a:prstGeom prst="line">
            <a:avLst/>
          </a:prstGeom>
          <a:noFill/>
          <a:ln w="12700">
            <a:solidFill>
              <a:srgbClr val="9B907C"/>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sv-SE"/>
          </a:p>
        </p:txBody>
      </p:sp>
      <p:pic>
        <p:nvPicPr>
          <p:cNvPr id="1029" name="Picture 8" descr="seniorgarden_orig_cmyk"/>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5621338" y="6021388"/>
            <a:ext cx="3522662"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227" r:id="rId1"/>
    <p:sldLayoutId id="2147484195" r:id="rId2"/>
    <p:sldLayoutId id="2147484196" r:id="rId3"/>
    <p:sldLayoutId id="2147484197" r:id="rId4"/>
    <p:sldLayoutId id="2147484198" r:id="rId5"/>
    <p:sldLayoutId id="2147484199" r:id="rId6"/>
    <p:sldLayoutId id="2147484200" r:id="rId7"/>
    <p:sldLayoutId id="2147484201" r:id="rId8"/>
    <p:sldLayoutId id="2147484202" r:id="rId9"/>
    <p:sldLayoutId id="2147484203" r:id="rId10"/>
    <p:sldLayoutId id="2147484204" r:id="rId11"/>
  </p:sldLayoutIdLst>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Gill Alt One MT Light" pitchFamily="34" charset="0"/>
        </a:defRPr>
      </a:lvl2pPr>
      <a:lvl3pPr algn="l" rtl="0" eaLnBrk="0" fontAlgn="base" hangingPunct="0">
        <a:spcBef>
          <a:spcPct val="0"/>
        </a:spcBef>
        <a:spcAft>
          <a:spcPct val="0"/>
        </a:spcAft>
        <a:defRPr sz="3600">
          <a:solidFill>
            <a:schemeClr val="tx2"/>
          </a:solidFill>
          <a:latin typeface="Gill Alt One MT Light" pitchFamily="34" charset="0"/>
        </a:defRPr>
      </a:lvl3pPr>
      <a:lvl4pPr algn="l" rtl="0" eaLnBrk="0" fontAlgn="base" hangingPunct="0">
        <a:spcBef>
          <a:spcPct val="0"/>
        </a:spcBef>
        <a:spcAft>
          <a:spcPct val="0"/>
        </a:spcAft>
        <a:defRPr sz="3600">
          <a:solidFill>
            <a:schemeClr val="tx2"/>
          </a:solidFill>
          <a:latin typeface="Gill Alt One MT Light" pitchFamily="34" charset="0"/>
        </a:defRPr>
      </a:lvl4pPr>
      <a:lvl5pPr algn="l" rtl="0" eaLnBrk="0" fontAlgn="base" hangingPunct="0">
        <a:spcBef>
          <a:spcPct val="0"/>
        </a:spcBef>
        <a:spcAft>
          <a:spcPct val="0"/>
        </a:spcAft>
        <a:defRPr sz="3600">
          <a:solidFill>
            <a:schemeClr val="tx2"/>
          </a:solidFill>
          <a:latin typeface="Gill Alt One MT Light" pitchFamily="34" charset="0"/>
        </a:defRPr>
      </a:lvl5pPr>
      <a:lvl6pPr marL="457200" algn="l" rtl="0" fontAlgn="base">
        <a:spcBef>
          <a:spcPct val="0"/>
        </a:spcBef>
        <a:spcAft>
          <a:spcPct val="0"/>
        </a:spcAft>
        <a:defRPr sz="3600">
          <a:solidFill>
            <a:schemeClr val="tx2"/>
          </a:solidFill>
          <a:latin typeface="Gill Alt One MT Light" pitchFamily="34" charset="0"/>
        </a:defRPr>
      </a:lvl6pPr>
      <a:lvl7pPr marL="914400" algn="l" rtl="0" fontAlgn="base">
        <a:spcBef>
          <a:spcPct val="0"/>
        </a:spcBef>
        <a:spcAft>
          <a:spcPct val="0"/>
        </a:spcAft>
        <a:defRPr sz="3600">
          <a:solidFill>
            <a:schemeClr val="tx2"/>
          </a:solidFill>
          <a:latin typeface="Gill Alt One MT Light" pitchFamily="34" charset="0"/>
        </a:defRPr>
      </a:lvl7pPr>
      <a:lvl8pPr marL="1371600" algn="l" rtl="0" fontAlgn="base">
        <a:spcBef>
          <a:spcPct val="0"/>
        </a:spcBef>
        <a:spcAft>
          <a:spcPct val="0"/>
        </a:spcAft>
        <a:defRPr sz="3600">
          <a:solidFill>
            <a:schemeClr val="tx2"/>
          </a:solidFill>
          <a:latin typeface="Gill Alt One MT Light" pitchFamily="34" charset="0"/>
        </a:defRPr>
      </a:lvl8pPr>
      <a:lvl9pPr marL="1828800" algn="l" rtl="0" fontAlgn="base">
        <a:spcBef>
          <a:spcPct val="0"/>
        </a:spcBef>
        <a:spcAft>
          <a:spcPct val="0"/>
        </a:spcAft>
        <a:defRPr sz="3600">
          <a:solidFill>
            <a:schemeClr val="tx2"/>
          </a:solidFill>
          <a:latin typeface="Gill Alt One MT Light" pitchFamily="34" charset="0"/>
        </a:defRPr>
      </a:lvl9pPr>
    </p:titleStyle>
    <p:bodyStyle>
      <a:lvl1pPr marL="342900" indent="-342900" algn="l" rtl="0" eaLnBrk="0" fontAlgn="base" hangingPunct="0">
        <a:spcBef>
          <a:spcPct val="20000"/>
        </a:spcBef>
        <a:spcAft>
          <a:spcPct val="0"/>
        </a:spcAft>
        <a:buClr>
          <a:srgbClr val="9B907C"/>
        </a:buClr>
        <a:buChar char="•"/>
        <a:defRPr sz="3000">
          <a:solidFill>
            <a:schemeClr val="tx1"/>
          </a:solidFill>
          <a:latin typeface="+mn-lt"/>
          <a:ea typeface="+mn-ea"/>
          <a:cs typeface="+mn-cs"/>
        </a:defRPr>
      </a:lvl1pPr>
      <a:lvl2pPr marL="630238" indent="-285750" algn="l" rtl="0" eaLnBrk="0" fontAlgn="base" hangingPunct="0">
        <a:spcBef>
          <a:spcPct val="20000"/>
        </a:spcBef>
        <a:spcAft>
          <a:spcPct val="0"/>
        </a:spcAft>
        <a:buClr>
          <a:srgbClr val="9B907C"/>
        </a:buClr>
        <a:buChar char="•"/>
        <a:defRPr sz="3000">
          <a:solidFill>
            <a:schemeClr val="tx1"/>
          </a:solidFill>
          <a:latin typeface="+mn-lt"/>
        </a:defRPr>
      </a:lvl2pPr>
      <a:lvl3pPr marL="873125" indent="-228600" algn="l" rtl="0" eaLnBrk="0" fontAlgn="base" hangingPunct="0">
        <a:spcBef>
          <a:spcPct val="20000"/>
        </a:spcBef>
        <a:spcAft>
          <a:spcPct val="0"/>
        </a:spcAft>
        <a:buClr>
          <a:srgbClr val="9B907C"/>
        </a:buClr>
        <a:buChar char="•"/>
        <a:defRPr sz="3000">
          <a:solidFill>
            <a:schemeClr val="tx1"/>
          </a:solidFill>
          <a:latin typeface="+mn-lt"/>
        </a:defRPr>
      </a:lvl3pPr>
      <a:lvl4pPr marL="1141413" indent="-228600" algn="l" rtl="0" eaLnBrk="0" fontAlgn="base" hangingPunct="0">
        <a:spcBef>
          <a:spcPct val="20000"/>
        </a:spcBef>
        <a:spcAft>
          <a:spcPct val="0"/>
        </a:spcAft>
        <a:buClr>
          <a:srgbClr val="9B907C"/>
        </a:buClr>
        <a:buChar char="•"/>
        <a:defRPr sz="3000">
          <a:solidFill>
            <a:schemeClr val="tx1"/>
          </a:solidFill>
          <a:latin typeface="+mn-lt"/>
        </a:defRPr>
      </a:lvl4pPr>
      <a:lvl5pPr marL="2057400" indent="-228600" algn="l" rtl="0" eaLnBrk="0" fontAlgn="base" hangingPunct="0">
        <a:spcBef>
          <a:spcPct val="20000"/>
        </a:spcBef>
        <a:spcAft>
          <a:spcPct val="0"/>
        </a:spcAft>
        <a:buClr>
          <a:srgbClr val="9B907C"/>
        </a:buClr>
        <a:buChar char="»"/>
        <a:defRPr sz="3000">
          <a:solidFill>
            <a:schemeClr val="tx1"/>
          </a:solidFill>
          <a:latin typeface="GillSans Light" pitchFamily="34" charset="0"/>
        </a:defRPr>
      </a:lvl5pPr>
      <a:lvl6pPr marL="2514600" indent="-228600" algn="l" rtl="0" fontAlgn="base">
        <a:spcBef>
          <a:spcPct val="20000"/>
        </a:spcBef>
        <a:spcAft>
          <a:spcPct val="0"/>
        </a:spcAft>
        <a:buClr>
          <a:srgbClr val="9B907C"/>
        </a:buClr>
        <a:buChar char="»"/>
        <a:defRPr sz="3000">
          <a:solidFill>
            <a:schemeClr val="tx1"/>
          </a:solidFill>
          <a:latin typeface="GillSans Light" pitchFamily="34" charset="0"/>
        </a:defRPr>
      </a:lvl6pPr>
      <a:lvl7pPr marL="2971800" indent="-228600" algn="l" rtl="0" fontAlgn="base">
        <a:spcBef>
          <a:spcPct val="20000"/>
        </a:spcBef>
        <a:spcAft>
          <a:spcPct val="0"/>
        </a:spcAft>
        <a:buClr>
          <a:srgbClr val="9B907C"/>
        </a:buClr>
        <a:buChar char="»"/>
        <a:defRPr sz="3000">
          <a:solidFill>
            <a:schemeClr val="tx1"/>
          </a:solidFill>
          <a:latin typeface="GillSans Light" pitchFamily="34" charset="0"/>
        </a:defRPr>
      </a:lvl7pPr>
      <a:lvl8pPr marL="3429000" indent="-228600" algn="l" rtl="0" fontAlgn="base">
        <a:spcBef>
          <a:spcPct val="20000"/>
        </a:spcBef>
        <a:spcAft>
          <a:spcPct val="0"/>
        </a:spcAft>
        <a:buClr>
          <a:srgbClr val="9B907C"/>
        </a:buClr>
        <a:buChar char="»"/>
        <a:defRPr sz="3000">
          <a:solidFill>
            <a:schemeClr val="tx1"/>
          </a:solidFill>
          <a:latin typeface="GillSans Light" pitchFamily="34" charset="0"/>
        </a:defRPr>
      </a:lvl8pPr>
      <a:lvl9pPr marL="3886200" indent="-228600" algn="l" rtl="0" fontAlgn="base">
        <a:spcBef>
          <a:spcPct val="20000"/>
        </a:spcBef>
        <a:spcAft>
          <a:spcPct val="0"/>
        </a:spcAft>
        <a:buClr>
          <a:srgbClr val="9B907C"/>
        </a:buClr>
        <a:buChar char="»"/>
        <a:defRPr sz="3000">
          <a:solidFill>
            <a:schemeClr val="tx1"/>
          </a:solidFill>
          <a:latin typeface="GillSans Light" pitchFamily="34" charset="0"/>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sv-SE" altLang="sv-SE" smtClean="0"/>
              <a:t>Klicka här för att ändra format</a:t>
            </a:r>
          </a:p>
        </p:txBody>
      </p:sp>
      <p:sp>
        <p:nvSpPr>
          <p:cNvPr id="2051" name="Rectangle 7"/>
          <p:cNvSpPr>
            <a:spLocks noGrp="1" noChangeArrowheads="1"/>
          </p:cNvSpPr>
          <p:nvPr>
            <p:ph type="body" idx="1"/>
          </p:nvPr>
        </p:nvSpPr>
        <p:spPr bwMode="auto">
          <a:xfrm>
            <a:off x="457200" y="1600200"/>
            <a:ext cx="8229600" cy="427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sv-SE" altLang="sv-SE" smtClean="0"/>
              <a:t>Klicka här för att ändra format på bakgrundstexten</a:t>
            </a:r>
          </a:p>
          <a:p>
            <a:pPr lvl="1"/>
            <a:r>
              <a:rPr lang="sv-SE" altLang="sv-SE" smtClean="0"/>
              <a:t>Nivå två</a:t>
            </a:r>
          </a:p>
          <a:p>
            <a:pPr lvl="2"/>
            <a:r>
              <a:rPr lang="sv-SE" altLang="sv-SE" smtClean="0"/>
              <a:t>Nivå tre</a:t>
            </a:r>
          </a:p>
          <a:p>
            <a:pPr lvl="3"/>
            <a:r>
              <a:rPr lang="sv-SE" altLang="sv-SE" smtClean="0"/>
              <a:t>Nivå fyra</a:t>
            </a:r>
          </a:p>
        </p:txBody>
      </p:sp>
      <p:pic>
        <p:nvPicPr>
          <p:cNvPr id="2052" name="Picture 8" descr="seniorgarden_orig_cmyk"/>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5621338" y="6021388"/>
            <a:ext cx="3522662"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205" r:id="rId1"/>
    <p:sldLayoutId id="2147484206" r:id="rId2"/>
    <p:sldLayoutId id="2147484207" r:id="rId3"/>
    <p:sldLayoutId id="2147484208" r:id="rId4"/>
    <p:sldLayoutId id="2147484209" r:id="rId5"/>
    <p:sldLayoutId id="2147484210" r:id="rId6"/>
    <p:sldLayoutId id="2147484211" r:id="rId7"/>
    <p:sldLayoutId id="2147484212" r:id="rId8"/>
    <p:sldLayoutId id="2147484213" r:id="rId9"/>
    <p:sldLayoutId id="2147484214" r:id="rId10"/>
    <p:sldLayoutId id="2147484215" r:id="rId11"/>
  </p:sldLayoutIdLst>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Gill Alt One MT Light" pitchFamily="34" charset="0"/>
        </a:defRPr>
      </a:lvl2pPr>
      <a:lvl3pPr algn="l" rtl="0" eaLnBrk="0" fontAlgn="base" hangingPunct="0">
        <a:spcBef>
          <a:spcPct val="0"/>
        </a:spcBef>
        <a:spcAft>
          <a:spcPct val="0"/>
        </a:spcAft>
        <a:defRPr sz="3600">
          <a:solidFill>
            <a:schemeClr val="tx2"/>
          </a:solidFill>
          <a:latin typeface="Gill Alt One MT Light" pitchFamily="34" charset="0"/>
        </a:defRPr>
      </a:lvl3pPr>
      <a:lvl4pPr algn="l" rtl="0" eaLnBrk="0" fontAlgn="base" hangingPunct="0">
        <a:spcBef>
          <a:spcPct val="0"/>
        </a:spcBef>
        <a:spcAft>
          <a:spcPct val="0"/>
        </a:spcAft>
        <a:defRPr sz="3600">
          <a:solidFill>
            <a:schemeClr val="tx2"/>
          </a:solidFill>
          <a:latin typeface="Gill Alt One MT Light" pitchFamily="34" charset="0"/>
        </a:defRPr>
      </a:lvl4pPr>
      <a:lvl5pPr algn="l" rtl="0" eaLnBrk="0" fontAlgn="base" hangingPunct="0">
        <a:spcBef>
          <a:spcPct val="0"/>
        </a:spcBef>
        <a:spcAft>
          <a:spcPct val="0"/>
        </a:spcAft>
        <a:defRPr sz="3600">
          <a:solidFill>
            <a:schemeClr val="tx2"/>
          </a:solidFill>
          <a:latin typeface="Gill Alt One MT Light" pitchFamily="34" charset="0"/>
        </a:defRPr>
      </a:lvl5pPr>
      <a:lvl6pPr marL="457200" algn="l" rtl="0" fontAlgn="base">
        <a:spcBef>
          <a:spcPct val="0"/>
        </a:spcBef>
        <a:spcAft>
          <a:spcPct val="0"/>
        </a:spcAft>
        <a:defRPr sz="3600">
          <a:solidFill>
            <a:schemeClr val="tx2"/>
          </a:solidFill>
          <a:latin typeface="Gill Alt One MT Light" pitchFamily="34" charset="0"/>
        </a:defRPr>
      </a:lvl6pPr>
      <a:lvl7pPr marL="914400" algn="l" rtl="0" fontAlgn="base">
        <a:spcBef>
          <a:spcPct val="0"/>
        </a:spcBef>
        <a:spcAft>
          <a:spcPct val="0"/>
        </a:spcAft>
        <a:defRPr sz="3600">
          <a:solidFill>
            <a:schemeClr val="tx2"/>
          </a:solidFill>
          <a:latin typeface="Gill Alt One MT Light" pitchFamily="34" charset="0"/>
        </a:defRPr>
      </a:lvl7pPr>
      <a:lvl8pPr marL="1371600" algn="l" rtl="0" fontAlgn="base">
        <a:spcBef>
          <a:spcPct val="0"/>
        </a:spcBef>
        <a:spcAft>
          <a:spcPct val="0"/>
        </a:spcAft>
        <a:defRPr sz="3600">
          <a:solidFill>
            <a:schemeClr val="tx2"/>
          </a:solidFill>
          <a:latin typeface="Gill Alt One MT Light" pitchFamily="34" charset="0"/>
        </a:defRPr>
      </a:lvl8pPr>
      <a:lvl9pPr marL="1828800" algn="l" rtl="0" fontAlgn="base">
        <a:spcBef>
          <a:spcPct val="0"/>
        </a:spcBef>
        <a:spcAft>
          <a:spcPct val="0"/>
        </a:spcAft>
        <a:defRPr sz="3600">
          <a:solidFill>
            <a:schemeClr val="tx2"/>
          </a:solidFill>
          <a:latin typeface="Gill Alt One MT Light" pitchFamily="34" charset="0"/>
        </a:defRPr>
      </a:lvl9pPr>
    </p:titleStyle>
    <p:bodyStyle>
      <a:lvl1pPr marL="342900" indent="-342900" algn="l" rtl="0" eaLnBrk="0" fontAlgn="base" hangingPunct="0">
        <a:spcBef>
          <a:spcPct val="20000"/>
        </a:spcBef>
        <a:spcAft>
          <a:spcPct val="0"/>
        </a:spcAft>
        <a:buClr>
          <a:srgbClr val="9B907C"/>
        </a:buClr>
        <a:buChar char="•"/>
        <a:defRPr sz="3000">
          <a:solidFill>
            <a:schemeClr val="tx1"/>
          </a:solidFill>
          <a:latin typeface="+mn-lt"/>
          <a:ea typeface="+mn-ea"/>
          <a:cs typeface="+mn-cs"/>
        </a:defRPr>
      </a:lvl1pPr>
      <a:lvl2pPr marL="676275" indent="-331788" algn="l" rtl="0" eaLnBrk="0" fontAlgn="base" hangingPunct="0">
        <a:spcBef>
          <a:spcPct val="20000"/>
        </a:spcBef>
        <a:spcAft>
          <a:spcPct val="0"/>
        </a:spcAft>
        <a:buClr>
          <a:srgbClr val="9B907C"/>
        </a:buClr>
        <a:buChar char="•"/>
        <a:defRPr sz="3000">
          <a:solidFill>
            <a:schemeClr val="tx1"/>
          </a:solidFill>
          <a:latin typeface="+mn-lt"/>
        </a:defRPr>
      </a:lvl2pPr>
      <a:lvl3pPr marL="912813" indent="-228600" algn="l" rtl="0" eaLnBrk="0" fontAlgn="base" hangingPunct="0">
        <a:spcBef>
          <a:spcPct val="20000"/>
        </a:spcBef>
        <a:spcAft>
          <a:spcPct val="0"/>
        </a:spcAft>
        <a:buClr>
          <a:srgbClr val="9B907C"/>
        </a:buClr>
        <a:buChar char="•"/>
        <a:defRPr sz="3000">
          <a:solidFill>
            <a:schemeClr val="tx1"/>
          </a:solidFill>
          <a:latin typeface="+mn-lt"/>
        </a:defRPr>
      </a:lvl3pPr>
      <a:lvl4pPr marL="1143000" indent="-228600" algn="l" rtl="0" eaLnBrk="0" fontAlgn="base" hangingPunct="0">
        <a:spcBef>
          <a:spcPct val="20000"/>
        </a:spcBef>
        <a:spcAft>
          <a:spcPct val="0"/>
        </a:spcAft>
        <a:buClr>
          <a:srgbClr val="9B907C"/>
        </a:buClr>
        <a:buChar char="•"/>
        <a:defRPr sz="3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Arial" charset="0"/>
        </a:defRPr>
      </a:lvl5pPr>
      <a:lvl6pPr marL="2514600" indent="-228600" algn="l" rtl="0" fontAlgn="base">
        <a:spcBef>
          <a:spcPct val="20000"/>
        </a:spcBef>
        <a:spcAft>
          <a:spcPct val="0"/>
        </a:spcAft>
        <a:buChar char="»"/>
        <a:defRPr sz="2000">
          <a:solidFill>
            <a:schemeClr val="tx1"/>
          </a:solidFill>
          <a:latin typeface="Arial" charset="0"/>
        </a:defRPr>
      </a:lvl6pPr>
      <a:lvl7pPr marL="2971800" indent="-228600" algn="l" rtl="0" fontAlgn="base">
        <a:spcBef>
          <a:spcPct val="20000"/>
        </a:spcBef>
        <a:spcAft>
          <a:spcPct val="0"/>
        </a:spcAft>
        <a:buChar char="»"/>
        <a:defRPr sz="2000">
          <a:solidFill>
            <a:schemeClr val="tx1"/>
          </a:solidFill>
          <a:latin typeface="Arial" charset="0"/>
        </a:defRPr>
      </a:lvl7pPr>
      <a:lvl8pPr marL="3429000" indent="-228600" algn="l" rtl="0" fontAlgn="base">
        <a:spcBef>
          <a:spcPct val="20000"/>
        </a:spcBef>
        <a:spcAft>
          <a:spcPct val="0"/>
        </a:spcAft>
        <a:buChar char="»"/>
        <a:defRPr sz="2000">
          <a:solidFill>
            <a:schemeClr val="tx1"/>
          </a:solidFill>
          <a:latin typeface="Arial" charset="0"/>
        </a:defRPr>
      </a:lvl8pPr>
      <a:lvl9pPr marL="3886200" indent="-228600" algn="l" rtl="0" fontAlgn="base">
        <a:spcBef>
          <a:spcPct val="20000"/>
        </a:spcBef>
        <a:spcAft>
          <a:spcPct val="0"/>
        </a:spcAft>
        <a:buChar char="»"/>
        <a:defRPr sz="2000">
          <a:solidFill>
            <a:schemeClr val="tx1"/>
          </a:solidFill>
          <a:latin typeface="Arial" charset="0"/>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sv-SE" altLang="sv-SE" smtClean="0"/>
              <a:t>Klicka här för att ändra format</a:t>
            </a:r>
          </a:p>
        </p:txBody>
      </p:sp>
      <p:sp>
        <p:nvSpPr>
          <p:cNvPr id="3075" name="Rectangle 8"/>
          <p:cNvSpPr>
            <a:spLocks noGrp="1" noChangeArrowheads="1"/>
          </p:cNvSpPr>
          <p:nvPr>
            <p:ph type="body" idx="1"/>
          </p:nvPr>
        </p:nvSpPr>
        <p:spPr bwMode="auto">
          <a:xfrm>
            <a:off x="457200" y="1600200"/>
            <a:ext cx="8229600" cy="427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sv-SE" altLang="sv-SE" smtClean="0"/>
              <a:t>Klicka här för att ändra format på bakgrundstexten</a:t>
            </a:r>
          </a:p>
          <a:p>
            <a:pPr lvl="1"/>
            <a:r>
              <a:rPr lang="sv-SE" altLang="sv-SE" smtClean="0"/>
              <a:t>Nivå två</a:t>
            </a:r>
          </a:p>
          <a:p>
            <a:pPr lvl="2"/>
            <a:r>
              <a:rPr lang="sv-SE" altLang="sv-SE" smtClean="0"/>
              <a:t>Nivå tre</a:t>
            </a:r>
          </a:p>
          <a:p>
            <a:pPr lvl="3"/>
            <a:r>
              <a:rPr lang="sv-SE" altLang="sv-SE" smtClean="0"/>
              <a:t>Nivå fyra</a:t>
            </a:r>
          </a:p>
        </p:txBody>
      </p:sp>
    </p:spTree>
  </p:cSld>
  <p:clrMap bg1="lt1" tx1="dk1" bg2="lt2" tx2="dk2" accent1="accent1" accent2="accent2" accent3="accent3" accent4="accent4" accent5="accent5" accent6="accent6" hlink="hlink" folHlink="folHlink"/>
  <p:sldLayoutIdLst>
    <p:sldLayoutId id="2147484216" r:id="rId1"/>
    <p:sldLayoutId id="2147484217" r:id="rId2"/>
    <p:sldLayoutId id="2147484218" r:id="rId3"/>
    <p:sldLayoutId id="2147484219" r:id="rId4"/>
    <p:sldLayoutId id="2147484220" r:id="rId5"/>
    <p:sldLayoutId id="2147484221" r:id="rId6"/>
    <p:sldLayoutId id="2147484222" r:id="rId7"/>
    <p:sldLayoutId id="2147484223" r:id="rId8"/>
    <p:sldLayoutId id="2147484224" r:id="rId9"/>
    <p:sldLayoutId id="2147484225" r:id="rId10"/>
    <p:sldLayoutId id="2147484226" r:id="rId11"/>
  </p:sldLayoutIdLst>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Gill Alt One MT Light" pitchFamily="34" charset="0"/>
        </a:defRPr>
      </a:lvl2pPr>
      <a:lvl3pPr algn="l" rtl="0" eaLnBrk="0" fontAlgn="base" hangingPunct="0">
        <a:spcBef>
          <a:spcPct val="0"/>
        </a:spcBef>
        <a:spcAft>
          <a:spcPct val="0"/>
        </a:spcAft>
        <a:defRPr sz="3600">
          <a:solidFill>
            <a:schemeClr val="tx2"/>
          </a:solidFill>
          <a:latin typeface="Gill Alt One MT Light" pitchFamily="34" charset="0"/>
        </a:defRPr>
      </a:lvl3pPr>
      <a:lvl4pPr algn="l" rtl="0" eaLnBrk="0" fontAlgn="base" hangingPunct="0">
        <a:spcBef>
          <a:spcPct val="0"/>
        </a:spcBef>
        <a:spcAft>
          <a:spcPct val="0"/>
        </a:spcAft>
        <a:defRPr sz="3600">
          <a:solidFill>
            <a:schemeClr val="tx2"/>
          </a:solidFill>
          <a:latin typeface="Gill Alt One MT Light" pitchFamily="34" charset="0"/>
        </a:defRPr>
      </a:lvl4pPr>
      <a:lvl5pPr algn="l" rtl="0" eaLnBrk="0" fontAlgn="base" hangingPunct="0">
        <a:spcBef>
          <a:spcPct val="0"/>
        </a:spcBef>
        <a:spcAft>
          <a:spcPct val="0"/>
        </a:spcAft>
        <a:defRPr sz="3600">
          <a:solidFill>
            <a:schemeClr val="tx2"/>
          </a:solidFill>
          <a:latin typeface="Gill Alt One MT Light" pitchFamily="34" charset="0"/>
        </a:defRPr>
      </a:lvl5pPr>
      <a:lvl6pPr marL="457200" algn="l" rtl="0" fontAlgn="base">
        <a:spcBef>
          <a:spcPct val="0"/>
        </a:spcBef>
        <a:spcAft>
          <a:spcPct val="0"/>
        </a:spcAft>
        <a:defRPr sz="3600">
          <a:solidFill>
            <a:schemeClr val="tx2"/>
          </a:solidFill>
          <a:latin typeface="Gill Alt One MT Light" pitchFamily="34" charset="0"/>
        </a:defRPr>
      </a:lvl6pPr>
      <a:lvl7pPr marL="914400" algn="l" rtl="0" fontAlgn="base">
        <a:spcBef>
          <a:spcPct val="0"/>
        </a:spcBef>
        <a:spcAft>
          <a:spcPct val="0"/>
        </a:spcAft>
        <a:defRPr sz="3600">
          <a:solidFill>
            <a:schemeClr val="tx2"/>
          </a:solidFill>
          <a:latin typeface="Gill Alt One MT Light" pitchFamily="34" charset="0"/>
        </a:defRPr>
      </a:lvl7pPr>
      <a:lvl8pPr marL="1371600" algn="l" rtl="0" fontAlgn="base">
        <a:spcBef>
          <a:spcPct val="0"/>
        </a:spcBef>
        <a:spcAft>
          <a:spcPct val="0"/>
        </a:spcAft>
        <a:defRPr sz="3600">
          <a:solidFill>
            <a:schemeClr val="tx2"/>
          </a:solidFill>
          <a:latin typeface="Gill Alt One MT Light" pitchFamily="34" charset="0"/>
        </a:defRPr>
      </a:lvl8pPr>
      <a:lvl9pPr marL="1828800" algn="l" rtl="0" fontAlgn="base">
        <a:spcBef>
          <a:spcPct val="0"/>
        </a:spcBef>
        <a:spcAft>
          <a:spcPct val="0"/>
        </a:spcAft>
        <a:defRPr sz="3600">
          <a:solidFill>
            <a:schemeClr val="tx2"/>
          </a:solidFill>
          <a:latin typeface="Gill Alt One MT Light" pitchFamily="34" charset="0"/>
        </a:defRPr>
      </a:lvl9pPr>
    </p:titleStyle>
    <p:bodyStyle>
      <a:lvl1pPr marL="342900" indent="-342900" algn="l" rtl="0" eaLnBrk="0" fontAlgn="base" hangingPunct="0">
        <a:spcBef>
          <a:spcPct val="20000"/>
        </a:spcBef>
        <a:spcAft>
          <a:spcPct val="0"/>
        </a:spcAft>
        <a:buClr>
          <a:srgbClr val="9B907C"/>
        </a:buClr>
        <a:buChar char="•"/>
        <a:defRPr sz="3000">
          <a:solidFill>
            <a:schemeClr val="tx1"/>
          </a:solidFill>
          <a:latin typeface="+mn-lt"/>
          <a:ea typeface="+mn-ea"/>
          <a:cs typeface="+mn-cs"/>
        </a:defRPr>
      </a:lvl1pPr>
      <a:lvl2pPr marL="623888" indent="-279400" algn="l" rtl="0" eaLnBrk="0" fontAlgn="base" hangingPunct="0">
        <a:spcBef>
          <a:spcPct val="20000"/>
        </a:spcBef>
        <a:spcAft>
          <a:spcPct val="0"/>
        </a:spcAft>
        <a:buClr>
          <a:srgbClr val="9B907C"/>
        </a:buClr>
        <a:buChar char="•"/>
        <a:defRPr sz="3000">
          <a:solidFill>
            <a:schemeClr val="tx1"/>
          </a:solidFill>
          <a:latin typeface="+mn-lt"/>
        </a:defRPr>
      </a:lvl2pPr>
      <a:lvl3pPr marL="854075" indent="-228600" algn="l" rtl="0" eaLnBrk="0" fontAlgn="base" hangingPunct="0">
        <a:spcBef>
          <a:spcPct val="20000"/>
        </a:spcBef>
        <a:spcAft>
          <a:spcPct val="0"/>
        </a:spcAft>
        <a:buClr>
          <a:srgbClr val="9B907C"/>
        </a:buClr>
        <a:buChar char="•"/>
        <a:defRPr sz="3000">
          <a:solidFill>
            <a:schemeClr val="tx1"/>
          </a:solidFill>
          <a:latin typeface="+mn-lt"/>
        </a:defRPr>
      </a:lvl3pPr>
      <a:lvl4pPr marL="1092200" indent="-228600" algn="l" rtl="0" eaLnBrk="0" fontAlgn="base" hangingPunct="0">
        <a:spcBef>
          <a:spcPct val="20000"/>
        </a:spcBef>
        <a:spcAft>
          <a:spcPct val="0"/>
        </a:spcAft>
        <a:buClr>
          <a:srgbClr val="9B907C"/>
        </a:buClr>
        <a:buChar char="•"/>
        <a:defRPr sz="3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Arial" charset="0"/>
        </a:defRPr>
      </a:lvl5pPr>
      <a:lvl6pPr marL="2514600" indent="-228600" algn="l" rtl="0" fontAlgn="base">
        <a:spcBef>
          <a:spcPct val="20000"/>
        </a:spcBef>
        <a:spcAft>
          <a:spcPct val="0"/>
        </a:spcAft>
        <a:buChar char="»"/>
        <a:defRPr sz="2000">
          <a:solidFill>
            <a:schemeClr val="tx1"/>
          </a:solidFill>
          <a:latin typeface="Arial" charset="0"/>
        </a:defRPr>
      </a:lvl6pPr>
      <a:lvl7pPr marL="2971800" indent="-228600" algn="l" rtl="0" fontAlgn="base">
        <a:spcBef>
          <a:spcPct val="20000"/>
        </a:spcBef>
        <a:spcAft>
          <a:spcPct val="0"/>
        </a:spcAft>
        <a:buChar char="»"/>
        <a:defRPr sz="2000">
          <a:solidFill>
            <a:schemeClr val="tx1"/>
          </a:solidFill>
          <a:latin typeface="Arial" charset="0"/>
        </a:defRPr>
      </a:lvl7pPr>
      <a:lvl8pPr marL="3429000" indent="-228600" algn="l" rtl="0" fontAlgn="base">
        <a:spcBef>
          <a:spcPct val="20000"/>
        </a:spcBef>
        <a:spcAft>
          <a:spcPct val="0"/>
        </a:spcAft>
        <a:buChar char="»"/>
        <a:defRPr sz="2000">
          <a:solidFill>
            <a:schemeClr val="tx1"/>
          </a:solidFill>
          <a:latin typeface="Arial" charset="0"/>
        </a:defRPr>
      </a:lvl8pPr>
      <a:lvl9pPr marL="3886200" indent="-228600" algn="l" rtl="0" fontAlgn="base">
        <a:spcBef>
          <a:spcPct val="20000"/>
        </a:spcBef>
        <a:spcAft>
          <a:spcPct val="0"/>
        </a:spcAft>
        <a:buChar char="»"/>
        <a:defRPr sz="2000">
          <a:solidFill>
            <a:schemeClr val="tx1"/>
          </a:solidFill>
          <a:latin typeface="Arial" charset="0"/>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31.xml"/></Relationships>
</file>

<file path=ppt/slides/_rels/slide4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642938" y="4262438"/>
            <a:ext cx="7845425" cy="1470025"/>
          </a:xfrm>
        </p:spPr>
        <p:txBody>
          <a:bodyPr/>
          <a:lstStyle/>
          <a:p>
            <a:pPr eaLnBrk="1" hangingPunct="1"/>
            <a:r>
              <a:rPr lang="sv-SE" altLang="sv-SE" sz="3600" smtClean="0"/>
              <a:t>Brf Lillsjöparken</a:t>
            </a:r>
            <a:br>
              <a:rPr lang="sv-SE" altLang="sv-SE" sz="3600" smtClean="0"/>
            </a:br>
            <a:r>
              <a:rPr lang="sv-SE" altLang="sv-SE" sz="3600" smtClean="0"/>
              <a:t/>
            </a:r>
            <a:br>
              <a:rPr lang="sv-SE" altLang="sv-SE" sz="3600" smtClean="0"/>
            </a:br>
            <a:r>
              <a:rPr lang="sv-SE" altLang="sv-SE" sz="2800" smtClean="0"/>
              <a:t>Informationsmöte 2014-03-19</a:t>
            </a:r>
            <a:r>
              <a:rPr lang="sv-SE" altLang="sv-SE" sz="3600" smtClean="0"/>
              <a:t/>
            </a:r>
            <a:br>
              <a:rPr lang="sv-SE" altLang="sv-SE" sz="3600" smtClean="0"/>
            </a:br>
            <a:endParaRPr lang="sv-SE" altLang="sv-SE" sz="3600" smtClean="0"/>
          </a:p>
        </p:txBody>
      </p:sp>
      <p:pic>
        <p:nvPicPr>
          <p:cNvPr id="5123" name="Bildobjekt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11863" y="1628775"/>
            <a:ext cx="2520950" cy="2325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323850" y="274638"/>
            <a:ext cx="8362950" cy="1143000"/>
          </a:xfrm>
        </p:spPr>
        <p:txBody>
          <a:bodyPr/>
          <a:lstStyle/>
          <a:p>
            <a:pPr algn="ctr" eaLnBrk="1" hangingPunct="1"/>
            <a:r>
              <a:rPr lang="sv-SE" altLang="sv-SE" smtClean="0"/>
              <a:t>Informationsmöte 19 mars 2014</a:t>
            </a:r>
            <a:br>
              <a:rPr lang="sv-SE" altLang="sv-SE" smtClean="0"/>
            </a:br>
            <a:r>
              <a:rPr lang="sv-SE" altLang="sv-SE" smtClean="0"/>
              <a:t>Brf Lillsjöparken</a:t>
            </a:r>
          </a:p>
        </p:txBody>
      </p:sp>
      <p:sp>
        <p:nvSpPr>
          <p:cNvPr id="6147" name="Rectangle 3"/>
          <p:cNvSpPr>
            <a:spLocks noGrp="1" noChangeArrowheads="1"/>
          </p:cNvSpPr>
          <p:nvPr>
            <p:ph type="body" idx="1"/>
          </p:nvPr>
        </p:nvSpPr>
        <p:spPr>
          <a:xfrm>
            <a:off x="684213" y="1600200"/>
            <a:ext cx="8351837" cy="4492625"/>
          </a:xfrm>
        </p:spPr>
        <p:txBody>
          <a:bodyPr/>
          <a:lstStyle/>
          <a:p>
            <a:pPr eaLnBrk="1" hangingPunct="1">
              <a:buFontTx/>
              <a:buNone/>
              <a:defRPr/>
            </a:pPr>
            <a:r>
              <a:rPr lang="sv-SE" altLang="sv-SE" sz="2500" b="1" dirty="0" smtClean="0">
                <a:latin typeface="Gill Alt One MT Lt" pitchFamily="34" charset="0"/>
              </a:rPr>
              <a:t>Dagordning</a:t>
            </a:r>
          </a:p>
          <a:p>
            <a:pPr eaLnBrk="1" hangingPunct="1">
              <a:lnSpc>
                <a:spcPct val="25000"/>
              </a:lnSpc>
              <a:buFontTx/>
              <a:buNone/>
              <a:defRPr/>
            </a:pPr>
            <a:endParaRPr lang="sv-SE" altLang="sv-SE" sz="2500" b="1" dirty="0" smtClean="0">
              <a:latin typeface="Gill Alt One MT Lt" pitchFamily="34" charset="0"/>
            </a:endParaRPr>
          </a:p>
          <a:p>
            <a:pPr eaLnBrk="1" hangingPunct="1">
              <a:defRPr/>
            </a:pPr>
            <a:r>
              <a:rPr lang="sv-SE" altLang="sv-SE" sz="2000" dirty="0" smtClean="0">
                <a:latin typeface="Gill Alt One MT Lt" pitchFamily="34" charset="0"/>
              </a:rPr>
              <a:t>Presentation av styrelsen 		Lennart Wirén, Brf</a:t>
            </a:r>
          </a:p>
          <a:p>
            <a:pPr eaLnBrk="1" hangingPunct="1">
              <a:defRPr/>
            </a:pPr>
            <a:r>
              <a:rPr lang="sv-SE" altLang="sv-SE" sz="2000" dirty="0" smtClean="0">
                <a:latin typeface="Gill Alt One MT Lt" pitchFamily="34" charset="0"/>
              </a:rPr>
              <a:t>Byggnadsprojektet 			Elin Blixt, JM</a:t>
            </a:r>
          </a:p>
          <a:p>
            <a:pPr eaLnBrk="1" hangingPunct="1">
              <a:defRPr/>
            </a:pPr>
            <a:r>
              <a:rPr lang="sv-SE" altLang="sv-SE" sz="2000" dirty="0" smtClean="0">
                <a:latin typeface="Gill Alt One MT Lt" pitchFamily="34" charset="0"/>
              </a:rPr>
              <a:t>Besiktningar				Elin Blixt, JM</a:t>
            </a:r>
          </a:p>
          <a:p>
            <a:pPr eaLnBrk="1" hangingPunct="1">
              <a:defRPr/>
            </a:pPr>
            <a:r>
              <a:rPr lang="sv-SE" altLang="sv-SE" sz="2000" dirty="0" smtClean="0">
                <a:latin typeface="Gill Alt One MT Lt" pitchFamily="34" charset="0"/>
              </a:rPr>
              <a:t>Att bo i en bostadsrättsförening	Lennart Wirén, Brf</a:t>
            </a:r>
            <a:r>
              <a:rPr lang="sv-SE" altLang="sv-SE" sz="2000" dirty="0">
                <a:latin typeface="Gill Alt One MT Lt" pitchFamily="34" charset="0"/>
              </a:rPr>
              <a:t> </a:t>
            </a:r>
            <a:endParaRPr lang="sv-SE" altLang="sv-SE" sz="2000" dirty="0" smtClean="0">
              <a:latin typeface="Gill Alt One MT Lt" pitchFamily="34" charset="0"/>
            </a:endParaRPr>
          </a:p>
          <a:p>
            <a:pPr eaLnBrk="1" hangingPunct="1">
              <a:defRPr/>
            </a:pPr>
            <a:r>
              <a:rPr lang="sv-SE" altLang="sv-SE" sz="2000" dirty="0" smtClean="0">
                <a:latin typeface="Gill Alt One MT Lt" pitchFamily="34" charset="0"/>
              </a:rPr>
              <a:t>Brf-förvaltning			Helene Ferm, JM</a:t>
            </a:r>
          </a:p>
          <a:p>
            <a:pPr eaLnBrk="1" hangingPunct="1">
              <a:defRPr/>
            </a:pPr>
            <a:r>
              <a:rPr lang="sv-SE" altLang="sv-SE" sz="2000" dirty="0" smtClean="0">
                <a:latin typeface="Gill Alt One MT Lt" pitchFamily="34" charset="0"/>
              </a:rPr>
              <a:t>Föreningens ekonomi		Helene Ferm, JM</a:t>
            </a:r>
          </a:p>
          <a:p>
            <a:pPr eaLnBrk="1" hangingPunct="1">
              <a:defRPr/>
            </a:pPr>
            <a:r>
              <a:rPr lang="sv-SE" altLang="sv-SE" sz="2000" dirty="0" smtClean="0">
                <a:latin typeface="Gill Alt One MT Lt" pitchFamily="34" charset="0"/>
              </a:rPr>
              <a:t>Inflyttningsinformation		Åke Ekblom, JM</a:t>
            </a:r>
          </a:p>
          <a:p>
            <a:pPr eaLnBrk="1" hangingPunct="1">
              <a:defRPr/>
            </a:pPr>
            <a:r>
              <a:rPr lang="sv-SE" altLang="sv-SE" sz="2000" dirty="0" smtClean="0">
                <a:latin typeface="Gill Alt One MT Lt" pitchFamily="34" charset="0"/>
              </a:rPr>
              <a:t>Seniorgården			Anna-Kari Malm, Seniorgården</a:t>
            </a:r>
          </a:p>
          <a:p>
            <a:pPr eaLnBrk="1" hangingPunct="1">
              <a:defRPr/>
            </a:pPr>
            <a:r>
              <a:rPr lang="sv-SE" altLang="sv-SE" sz="2000" dirty="0" smtClean="0">
                <a:latin typeface="Gill Alt One MT Lt" pitchFamily="34" charset="0"/>
              </a:rPr>
              <a:t>Övriga frågor</a:t>
            </a:r>
          </a:p>
          <a:p>
            <a:pPr eaLnBrk="1" hangingPunct="1">
              <a:defRPr/>
            </a:pPr>
            <a:r>
              <a:rPr lang="sv-SE" altLang="sv-SE" sz="2000" dirty="0" smtClean="0">
                <a:latin typeface="Gill Alt One MT Lt" pitchFamily="34" charset="0"/>
              </a:rPr>
              <a:t>TV, telefon, internet (Telia)</a:t>
            </a:r>
          </a:p>
          <a:p>
            <a:pPr marL="0" indent="0" eaLnBrk="1" hangingPunct="1">
              <a:buFontTx/>
              <a:buNone/>
              <a:defRPr/>
            </a:pPr>
            <a:r>
              <a:rPr lang="sv-SE" altLang="sv-SE" sz="2900" dirty="0" smtClean="0">
                <a:latin typeface="Gill Alt One MT Lt" pitchFamily="34" charset="0"/>
              </a:rPr>
              <a:t>	</a:t>
            </a:r>
          </a:p>
          <a:p>
            <a:pPr eaLnBrk="1" hangingPunct="1">
              <a:defRPr/>
            </a:pPr>
            <a:endParaRPr lang="sv-SE" altLang="sv-SE" sz="2900"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algn="ctr" eaLnBrk="1" hangingPunct="1"/>
            <a:r>
              <a:rPr lang="sv-SE" altLang="sv-SE" smtClean="0"/>
              <a:t>Styrelsen i brf Lillsjöparken</a:t>
            </a:r>
          </a:p>
        </p:txBody>
      </p:sp>
      <p:sp>
        <p:nvSpPr>
          <p:cNvPr id="7171" name="Rectangle 3"/>
          <p:cNvSpPr>
            <a:spLocks noGrp="1" noChangeArrowheads="1"/>
          </p:cNvSpPr>
          <p:nvPr>
            <p:ph type="body" idx="1"/>
          </p:nvPr>
        </p:nvSpPr>
        <p:spPr/>
        <p:txBody>
          <a:bodyPr/>
          <a:lstStyle/>
          <a:p>
            <a:pPr eaLnBrk="1" hangingPunct="1">
              <a:buClr>
                <a:srgbClr val="333333"/>
              </a:buClr>
            </a:pPr>
            <a:endParaRPr lang="sv-SE" altLang="sv-SE" sz="2400" smtClean="0">
              <a:solidFill>
                <a:srgbClr val="000000"/>
              </a:solidFill>
              <a:latin typeface="Gill Alt One MT Lt" pitchFamily="34" charset="0"/>
            </a:endParaRPr>
          </a:p>
          <a:p>
            <a:pPr eaLnBrk="1" hangingPunct="1">
              <a:buClr>
                <a:srgbClr val="333333"/>
              </a:buClr>
            </a:pPr>
            <a:r>
              <a:rPr lang="sv-SE" altLang="sv-SE" sz="2400" smtClean="0">
                <a:solidFill>
                  <a:srgbClr val="000000"/>
                </a:solidFill>
                <a:latin typeface="Gill Alt One MT Lt" pitchFamily="34" charset="0"/>
              </a:rPr>
              <a:t>Styrelseledamöter:	Lennart Wirén, ordförande </a:t>
            </a:r>
          </a:p>
          <a:p>
            <a:pPr eaLnBrk="1" hangingPunct="1">
              <a:buFontTx/>
              <a:buNone/>
            </a:pPr>
            <a:r>
              <a:rPr lang="sv-SE" altLang="sv-SE" sz="2400" smtClean="0">
                <a:solidFill>
                  <a:srgbClr val="000000"/>
                </a:solidFill>
                <a:latin typeface="Gill Alt One MT Lt" pitchFamily="34" charset="0"/>
              </a:rPr>
              <a:t>					Jan Carles</a:t>
            </a:r>
          </a:p>
          <a:p>
            <a:pPr eaLnBrk="1" hangingPunct="1">
              <a:buFontTx/>
              <a:buNone/>
            </a:pPr>
            <a:r>
              <a:rPr lang="sv-SE" altLang="sv-SE" sz="2400" smtClean="0">
                <a:solidFill>
                  <a:srgbClr val="000000"/>
                </a:solidFill>
                <a:latin typeface="Gill Alt One MT Lt" pitchFamily="34" charset="0"/>
              </a:rPr>
              <a:t>					Ann-Charlott Eriksson Skyttmo</a:t>
            </a:r>
          </a:p>
          <a:p>
            <a:pPr eaLnBrk="1" hangingPunct="1">
              <a:lnSpc>
                <a:spcPct val="40000"/>
              </a:lnSpc>
              <a:buFontTx/>
              <a:buNone/>
            </a:pPr>
            <a:r>
              <a:rPr lang="sv-SE" altLang="sv-SE" sz="2400" smtClean="0">
                <a:solidFill>
                  <a:srgbClr val="000000"/>
                </a:solidFill>
                <a:latin typeface="Gill Alt One MT Lt" pitchFamily="34" charset="0"/>
              </a:rPr>
              <a:t>					</a:t>
            </a:r>
          </a:p>
          <a:p>
            <a:pPr eaLnBrk="1" hangingPunct="1">
              <a:buClr>
                <a:srgbClr val="333333"/>
              </a:buClr>
            </a:pPr>
            <a:r>
              <a:rPr lang="sv-SE" altLang="sv-SE" sz="2400" smtClean="0">
                <a:solidFill>
                  <a:srgbClr val="000000"/>
                </a:solidFill>
                <a:latin typeface="Gill Alt One MT Lt" pitchFamily="34" charset="0"/>
              </a:rPr>
              <a:t>Suppleant:			Jan-Olof Sjöholm</a:t>
            </a:r>
          </a:p>
          <a:p>
            <a:pPr eaLnBrk="1" hangingPunct="1">
              <a:buClr>
                <a:srgbClr val="333333"/>
              </a:buClr>
              <a:buFontTx/>
              <a:buNone/>
            </a:pPr>
            <a:endParaRPr lang="sv-SE" altLang="sv-SE" sz="2600" smtClean="0">
              <a:solidFill>
                <a:srgbClr val="000000"/>
              </a:solidFill>
              <a:latin typeface="Gill Alt One MT Lt" pitchFamily="34" charset="0"/>
            </a:endParaRPr>
          </a:p>
          <a:p>
            <a:pPr eaLnBrk="1" hangingPunct="1"/>
            <a:endParaRPr lang="sv-SE" altLang="sv-SE"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ubrik 1"/>
          <p:cNvSpPr>
            <a:spLocks noGrp="1"/>
          </p:cNvSpPr>
          <p:nvPr>
            <p:ph type="title"/>
          </p:nvPr>
        </p:nvSpPr>
        <p:spPr/>
        <p:txBody>
          <a:bodyPr/>
          <a:lstStyle/>
          <a:p>
            <a:pPr algn="ctr" eaLnBrk="1" hangingPunct="1"/>
            <a:r>
              <a:rPr lang="sv-SE" altLang="sv-SE" smtClean="0"/>
              <a:t>Byggnadsprojektet</a:t>
            </a:r>
          </a:p>
        </p:txBody>
      </p:sp>
      <p:sp>
        <p:nvSpPr>
          <p:cNvPr id="8195" name="Platshållare för innehåll 2"/>
          <p:cNvSpPr>
            <a:spLocks noGrp="1"/>
          </p:cNvSpPr>
          <p:nvPr>
            <p:ph idx="1"/>
          </p:nvPr>
        </p:nvSpPr>
        <p:spPr>
          <a:xfrm>
            <a:off x="457200" y="1600200"/>
            <a:ext cx="8229600" cy="4421188"/>
          </a:xfrm>
        </p:spPr>
        <p:txBody>
          <a:bodyPr/>
          <a:lstStyle/>
          <a:p>
            <a:pPr marL="0" indent="0" eaLnBrk="1" hangingPunct="1">
              <a:buFontTx/>
              <a:buNone/>
              <a:defRPr/>
            </a:pPr>
            <a:r>
              <a:rPr lang="sv-SE" altLang="sv-SE" sz="2200" dirty="0" smtClean="0"/>
              <a:t>Brf Lillsjöparken, </a:t>
            </a:r>
            <a:r>
              <a:rPr lang="sv-SE" altLang="sv-SE" sz="2200" dirty="0" err="1" smtClean="0"/>
              <a:t>kv</a:t>
            </a:r>
            <a:r>
              <a:rPr lang="sv-SE" altLang="sv-SE" sz="2200" dirty="0" smtClean="0"/>
              <a:t> Härföraren 1, består av 24 lägenheter</a:t>
            </a:r>
          </a:p>
          <a:p>
            <a:pPr eaLnBrk="1" hangingPunct="1">
              <a:defRPr/>
            </a:pPr>
            <a:endParaRPr lang="sv-SE" altLang="sv-SE" sz="1000" dirty="0"/>
          </a:p>
          <a:p>
            <a:pPr marL="0" indent="0" eaLnBrk="1" hangingPunct="1">
              <a:buFontTx/>
              <a:buNone/>
              <a:defRPr/>
            </a:pPr>
            <a:r>
              <a:rPr lang="sv-SE" altLang="sv-SE" sz="2200" b="1" dirty="0" smtClean="0"/>
              <a:t>Adresser:</a:t>
            </a:r>
          </a:p>
          <a:p>
            <a:pPr eaLnBrk="1" hangingPunct="1">
              <a:defRPr/>
            </a:pPr>
            <a:r>
              <a:rPr lang="sv-SE" altLang="sv-SE" sz="2200" dirty="0" smtClean="0"/>
              <a:t>Trapphus 1, Lillsjönäsvägen 57  </a:t>
            </a:r>
          </a:p>
          <a:p>
            <a:pPr eaLnBrk="1" hangingPunct="1">
              <a:defRPr/>
            </a:pPr>
            <a:r>
              <a:rPr lang="sv-SE" altLang="sv-SE" sz="2200" dirty="0" smtClean="0"/>
              <a:t>Trapphus 2, Lillsjönäsvägen 55</a:t>
            </a:r>
          </a:p>
          <a:p>
            <a:pPr eaLnBrk="1" hangingPunct="1">
              <a:defRPr/>
            </a:pPr>
            <a:r>
              <a:rPr lang="sv-SE" altLang="sv-SE" sz="2200" dirty="0" smtClean="0"/>
              <a:t>Trapphus 3, Lillsjönäsvägen 47</a:t>
            </a:r>
          </a:p>
          <a:p>
            <a:pPr eaLnBrk="1" hangingPunct="1">
              <a:defRPr/>
            </a:pPr>
            <a:r>
              <a:rPr lang="sv-SE" altLang="sv-SE" sz="2200" dirty="0" smtClean="0"/>
              <a:t>Trapphus 4, Lillsjönäsvägen 49</a:t>
            </a:r>
          </a:p>
          <a:p>
            <a:pPr eaLnBrk="1" hangingPunct="1">
              <a:defRPr/>
            </a:pPr>
            <a:endParaRPr lang="sv-SE" altLang="sv-SE" sz="1000" dirty="0"/>
          </a:p>
          <a:p>
            <a:pPr marL="0" indent="0" eaLnBrk="1" hangingPunct="1">
              <a:buFontTx/>
              <a:buNone/>
              <a:defRPr/>
            </a:pPr>
            <a:r>
              <a:rPr lang="sv-SE" altLang="sv-SE" sz="2200" b="1" dirty="0" smtClean="0"/>
              <a:t>Lägenhetsnummer:</a:t>
            </a:r>
          </a:p>
          <a:p>
            <a:pPr marL="0" indent="0" eaLnBrk="1" hangingPunct="1">
              <a:buFontTx/>
              <a:buNone/>
              <a:defRPr/>
            </a:pPr>
            <a:r>
              <a:rPr lang="sv-SE" altLang="sv-SE" sz="2200" dirty="0" smtClean="0"/>
              <a:t>Det 4-siffriga lgh.nr ni skall ange vid adressändring är samma som det 5-siffriga ni har fått och så tas första siffran bort.</a:t>
            </a:r>
          </a:p>
          <a:p>
            <a:pPr marL="0" indent="0" eaLnBrk="1" hangingPunct="1">
              <a:buFontTx/>
              <a:buNone/>
              <a:defRPr/>
            </a:pPr>
            <a:r>
              <a:rPr lang="sv-SE" altLang="sv-SE" sz="2200" dirty="0" smtClean="0"/>
              <a:t>Ex </a:t>
            </a:r>
            <a:r>
              <a:rPr lang="sv-SE" altLang="sv-SE" sz="2200" dirty="0" err="1" smtClean="0"/>
              <a:t>Lgh</a:t>
            </a:r>
            <a:r>
              <a:rPr lang="sv-SE" altLang="sv-SE" sz="2200" dirty="0" smtClean="0"/>
              <a:t> 11001 blir 1001, Lillsjönäsvägen 57</a:t>
            </a:r>
          </a:p>
        </p:txBody>
      </p:sp>
      <p:pic>
        <p:nvPicPr>
          <p:cNvPr id="819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525" y="2133600"/>
            <a:ext cx="2570163" cy="25193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ubrik 1"/>
          <p:cNvSpPr>
            <a:spLocks noGrp="1"/>
          </p:cNvSpPr>
          <p:nvPr>
            <p:ph type="title"/>
          </p:nvPr>
        </p:nvSpPr>
        <p:spPr/>
        <p:txBody>
          <a:bodyPr/>
          <a:lstStyle/>
          <a:p>
            <a:pPr algn="ctr" eaLnBrk="1" hangingPunct="1"/>
            <a:r>
              <a:rPr lang="sv-SE" altLang="sv-SE" smtClean="0"/>
              <a:t>Byggnadsprojektet</a:t>
            </a:r>
          </a:p>
        </p:txBody>
      </p:sp>
      <p:sp>
        <p:nvSpPr>
          <p:cNvPr id="8195" name="Platshållare för innehåll 2"/>
          <p:cNvSpPr>
            <a:spLocks noGrp="1"/>
          </p:cNvSpPr>
          <p:nvPr>
            <p:ph idx="1"/>
          </p:nvPr>
        </p:nvSpPr>
        <p:spPr/>
        <p:txBody>
          <a:bodyPr/>
          <a:lstStyle/>
          <a:p>
            <a:pPr marL="0" indent="0" eaLnBrk="1" hangingPunct="1">
              <a:buFontTx/>
              <a:buNone/>
              <a:defRPr/>
            </a:pPr>
            <a:r>
              <a:rPr lang="sv-SE" altLang="sv-SE" sz="2000" b="1" dirty="0" smtClean="0"/>
              <a:t>Gemensamma ytor:</a:t>
            </a:r>
          </a:p>
          <a:p>
            <a:pPr eaLnBrk="1" hangingPunct="1">
              <a:defRPr/>
            </a:pPr>
            <a:r>
              <a:rPr lang="sv-SE" altLang="sv-SE" sz="2000" dirty="0" smtClean="0"/>
              <a:t>Lägenhetsförråd finns i källarvåningen i hus 2.</a:t>
            </a:r>
          </a:p>
          <a:p>
            <a:pPr eaLnBrk="1" hangingPunct="1">
              <a:defRPr/>
            </a:pPr>
            <a:r>
              <a:rPr lang="sv-SE" altLang="sv-SE" sz="2000" dirty="0" smtClean="0"/>
              <a:t>Föreningen har tillgång till en tvättstuga och en brf-lokal med övernattningsrum. Bägge ligger i källarvåningen i hus 2.</a:t>
            </a:r>
          </a:p>
          <a:p>
            <a:pPr eaLnBrk="1" hangingPunct="1">
              <a:defRPr/>
            </a:pPr>
            <a:r>
              <a:rPr lang="sv-SE" altLang="sv-SE" sz="2000" dirty="0" err="1" smtClean="0"/>
              <a:t>Sopkasuner</a:t>
            </a:r>
            <a:r>
              <a:rPr lang="sv-SE" altLang="sv-SE" sz="2000" dirty="0" smtClean="0"/>
              <a:t> för hushållssopor och kompost finns vid infarten. </a:t>
            </a:r>
          </a:p>
          <a:p>
            <a:pPr eaLnBrk="1" hangingPunct="1">
              <a:defRPr/>
            </a:pPr>
            <a:r>
              <a:rPr lang="sv-SE" altLang="sv-SE" sz="2000" dirty="0" smtClean="0"/>
              <a:t>Det finns två cykelrum båda ligger i källarvåningen i hus 2 (</a:t>
            </a:r>
            <a:r>
              <a:rPr lang="sv-SE" altLang="sv-SE" sz="2000" dirty="0" err="1" smtClean="0"/>
              <a:t>trh</a:t>
            </a:r>
            <a:r>
              <a:rPr lang="sv-SE" altLang="sv-SE" sz="2000" dirty="0" smtClean="0"/>
              <a:t> 4).</a:t>
            </a:r>
          </a:p>
          <a:p>
            <a:pPr eaLnBrk="1" hangingPunct="1">
              <a:defRPr/>
            </a:pPr>
            <a:r>
              <a:rPr lang="sv-SE" altLang="sv-SE" sz="2000" dirty="0"/>
              <a:t>E</a:t>
            </a:r>
            <a:r>
              <a:rPr lang="sv-SE" altLang="sv-SE" sz="2000" dirty="0" smtClean="0"/>
              <a:t>ntréförråd för rullstolar finns tillgängligt från varje trapphus.</a:t>
            </a:r>
          </a:p>
          <a:p>
            <a:pPr eaLnBrk="1" hangingPunct="1">
              <a:defRPr/>
            </a:pPr>
            <a:r>
              <a:rPr lang="sv-SE" altLang="sv-SE" sz="2000" dirty="0" smtClean="0"/>
              <a:t>Föreningen har tillgång till 20 p-platser med motorvärmare, varav 2 stycken handikapplatser.</a:t>
            </a:r>
          </a:p>
          <a:p>
            <a:pPr eaLnBrk="1" hangingPunct="1">
              <a:defRPr/>
            </a:pPr>
            <a:endParaRPr lang="sv-SE" altLang="sv-SE" sz="2000" dirty="0" smtClean="0"/>
          </a:p>
          <a:p>
            <a:pPr eaLnBrk="1" hangingPunct="1">
              <a:defRPr/>
            </a:pPr>
            <a:r>
              <a:rPr lang="sv-SE" altLang="sv-SE" sz="2000" dirty="0" smtClean="0"/>
              <a:t>Brf-lokalen och ett av cykelrummen kommer inte att vara tillgängliga vid inflyttningarna utan kan nyttjas från 1 juni</a:t>
            </a:r>
            <a:r>
              <a:rPr lang="sv-SE" altLang="sv-SE" sz="2200" dirty="0" smtClean="0"/>
              <a:t>.</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ubrik 1"/>
          <p:cNvSpPr>
            <a:spLocks noGrp="1"/>
          </p:cNvSpPr>
          <p:nvPr>
            <p:ph type="title"/>
          </p:nvPr>
        </p:nvSpPr>
        <p:spPr/>
        <p:txBody>
          <a:bodyPr/>
          <a:lstStyle/>
          <a:p>
            <a:pPr algn="ctr" eaLnBrk="1" hangingPunct="1"/>
            <a:r>
              <a:rPr lang="sv-SE" altLang="sv-SE" smtClean="0"/>
              <a:t>Byggnadsprojektet</a:t>
            </a:r>
          </a:p>
        </p:txBody>
      </p:sp>
      <p:pic>
        <p:nvPicPr>
          <p:cNvPr id="1024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463" y="1981200"/>
            <a:ext cx="7839075" cy="2895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ubrik 1"/>
          <p:cNvSpPr>
            <a:spLocks noGrp="1"/>
          </p:cNvSpPr>
          <p:nvPr>
            <p:ph type="title"/>
          </p:nvPr>
        </p:nvSpPr>
        <p:spPr/>
        <p:txBody>
          <a:bodyPr/>
          <a:lstStyle/>
          <a:p>
            <a:pPr algn="ctr" eaLnBrk="1" hangingPunct="1"/>
            <a:r>
              <a:rPr lang="sv-SE" altLang="sv-SE" smtClean="0"/>
              <a:t>Byggnadsprojektet</a:t>
            </a:r>
          </a:p>
        </p:txBody>
      </p:sp>
      <p:sp>
        <p:nvSpPr>
          <p:cNvPr id="9219" name="Platshållare för innehåll 2"/>
          <p:cNvSpPr>
            <a:spLocks noGrp="1"/>
          </p:cNvSpPr>
          <p:nvPr>
            <p:ph idx="1"/>
          </p:nvPr>
        </p:nvSpPr>
        <p:spPr/>
        <p:txBody>
          <a:bodyPr/>
          <a:lstStyle/>
          <a:p>
            <a:pPr marL="0" indent="0" eaLnBrk="1" hangingPunct="1">
              <a:buFontTx/>
              <a:buNone/>
              <a:defRPr/>
            </a:pPr>
            <a:r>
              <a:rPr lang="sv-SE" altLang="sv-SE" sz="2000" b="1" dirty="0" smtClean="0"/>
              <a:t>Gemensamhetsanläggning</a:t>
            </a:r>
          </a:p>
          <a:p>
            <a:pPr eaLnBrk="1" hangingPunct="1">
              <a:defRPr/>
            </a:pPr>
            <a:r>
              <a:rPr lang="sv-SE" altLang="sv-SE" sz="2000" dirty="0" smtClean="0"/>
              <a:t>Körvägen på gården kommer att vara en gemensamhetsanläggning mellan Brf Lillsjöparken och fastigheten </a:t>
            </a:r>
            <a:r>
              <a:rPr lang="sv-SE" altLang="sv-SE" sz="2000" dirty="0" err="1" smtClean="0"/>
              <a:t>Ulvsunda</a:t>
            </a:r>
            <a:r>
              <a:rPr lang="sv-SE" altLang="sv-SE" sz="2000" dirty="0" smtClean="0"/>
              <a:t> 1:42. Gemensamhetsanläggningen är redan bildad.</a:t>
            </a:r>
          </a:p>
          <a:p>
            <a:pPr eaLnBrk="1" hangingPunct="1">
              <a:defRPr/>
            </a:pPr>
            <a:endParaRPr lang="sv-SE" altLang="sv-SE" sz="1000" dirty="0" smtClean="0"/>
          </a:p>
          <a:p>
            <a:pPr eaLnBrk="1" hangingPunct="1">
              <a:defRPr/>
            </a:pPr>
            <a:r>
              <a:rPr lang="sv-SE" altLang="sv-SE" sz="2000" dirty="0" smtClean="0"/>
              <a:t>Fastigheten </a:t>
            </a:r>
            <a:r>
              <a:rPr lang="sv-SE" altLang="sv-SE" sz="2000" dirty="0" err="1" smtClean="0"/>
              <a:t>Ulvsunda</a:t>
            </a:r>
            <a:r>
              <a:rPr lang="sv-SE" altLang="sv-SE" sz="2000" dirty="0" smtClean="0"/>
              <a:t> 1:42 skall ansluta en privat väg till denna gemensamhetsanläggning enligt detaljplanen. När anläggningen av vägen skall utföras är idag oklart.</a:t>
            </a:r>
          </a:p>
          <a:p>
            <a:pPr eaLnBrk="1" hangingPunct="1">
              <a:defRPr/>
            </a:pPr>
            <a:endParaRPr lang="sv-SE" altLang="sv-SE" sz="2000" dirty="0" smtClean="0"/>
          </a:p>
        </p:txBody>
      </p:sp>
      <p:pic>
        <p:nvPicPr>
          <p:cNvPr id="1126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113" y="4149725"/>
            <a:ext cx="3743325" cy="23352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algn="ctr" eaLnBrk="1" hangingPunct="1"/>
            <a:r>
              <a:rPr lang="sv-SE" altLang="sv-SE" smtClean="0">
                <a:solidFill>
                  <a:schemeClr val="tx1"/>
                </a:solidFill>
              </a:rPr>
              <a:t>Byggnadsprojektet</a:t>
            </a:r>
          </a:p>
        </p:txBody>
      </p:sp>
      <p:sp>
        <p:nvSpPr>
          <p:cNvPr id="10243" name="Rectangle 3"/>
          <p:cNvSpPr>
            <a:spLocks noGrp="1" noChangeArrowheads="1"/>
          </p:cNvSpPr>
          <p:nvPr>
            <p:ph type="body" idx="1"/>
          </p:nvPr>
        </p:nvSpPr>
        <p:spPr/>
        <p:txBody>
          <a:bodyPr/>
          <a:lstStyle/>
          <a:p>
            <a:pPr marL="0" indent="0">
              <a:buFontTx/>
              <a:buNone/>
              <a:defRPr/>
            </a:pPr>
            <a:r>
              <a:rPr lang="sv-SE" altLang="sv-SE" sz="2000" b="1" dirty="0" smtClean="0">
                <a:ea typeface="Calibri" pitchFamily="34" charset="0"/>
                <a:cs typeface="Calibri" pitchFamily="34" charset="0"/>
              </a:rPr>
              <a:t>Rapport från bygget</a:t>
            </a:r>
          </a:p>
          <a:p>
            <a:pPr>
              <a:defRPr/>
            </a:pPr>
            <a:r>
              <a:rPr lang="sv-SE" altLang="sv-SE" sz="2000" dirty="0" smtClean="0">
                <a:ea typeface="Calibri" pitchFamily="34" charset="0"/>
                <a:cs typeface="Calibri" pitchFamily="34" charset="0"/>
              </a:rPr>
              <a:t>Under inflyttningarna kommer Platschef och arbetsledare att ha sitt kontor i den blivande brf-lokalen. </a:t>
            </a:r>
          </a:p>
          <a:p>
            <a:pPr>
              <a:defRPr/>
            </a:pPr>
            <a:endParaRPr lang="sv-SE" altLang="sv-SE" sz="1400" dirty="0" smtClean="0">
              <a:ea typeface="Calibri" pitchFamily="34" charset="0"/>
              <a:cs typeface="Calibri" pitchFamily="34" charset="0"/>
            </a:endParaRPr>
          </a:p>
          <a:p>
            <a:pPr>
              <a:defRPr/>
            </a:pPr>
            <a:r>
              <a:rPr lang="sv-SE" altLang="sv-SE" sz="2000" dirty="0" smtClean="0">
                <a:ea typeface="Calibri" pitchFamily="34" charset="0"/>
                <a:cs typeface="Calibri" pitchFamily="34" charset="0"/>
              </a:rPr>
              <a:t>Då inflyttningarna sker i etapper kommer viss verksamhet pågå övriga trapphus vid de första inflyttningarna.</a:t>
            </a:r>
          </a:p>
          <a:p>
            <a:pPr>
              <a:defRPr/>
            </a:pPr>
            <a:endParaRPr lang="sv-SE" altLang="sv-SE" sz="1400" dirty="0" smtClean="0">
              <a:ea typeface="Calibri" pitchFamily="34" charset="0"/>
              <a:cs typeface="Calibri" pitchFamily="34" charset="0"/>
            </a:endParaRPr>
          </a:p>
          <a:p>
            <a:pPr>
              <a:defRPr/>
            </a:pPr>
            <a:endParaRPr lang="sv-SE" altLang="sv-SE" sz="2000" dirty="0" smtClean="0">
              <a:ea typeface="Calibri" pitchFamily="34" charset="0"/>
              <a:cs typeface="Calibri" pitchFamily="34" charset="0"/>
            </a:endParaRPr>
          </a:p>
          <a:p>
            <a:pPr eaLnBrk="1" hangingPunct="1">
              <a:lnSpc>
                <a:spcPct val="30000"/>
              </a:lnSpc>
              <a:buFontTx/>
              <a:buNone/>
              <a:defRPr/>
            </a:pPr>
            <a:r>
              <a:rPr lang="sv-SE" altLang="sv-SE" sz="2500" dirty="0" smtClean="0">
                <a:latin typeface="Gill Alt One MT Lt" pitchFamily="34" charset="0"/>
              </a:rPr>
              <a:t>	</a:t>
            </a:r>
          </a:p>
          <a:p>
            <a:pPr eaLnBrk="1" hangingPunct="1">
              <a:buFontTx/>
              <a:buNone/>
              <a:defRPr/>
            </a:pPr>
            <a:r>
              <a:rPr lang="sv-SE" altLang="sv-SE" sz="2500" dirty="0" smtClean="0">
                <a:latin typeface="Gill Alt One MT Lt" pitchFamily="34" charset="0"/>
              </a:rPr>
              <a:t>	</a:t>
            </a:r>
            <a:endParaRPr lang="sv-SE" altLang="sv-SE" sz="2500" dirty="0"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algn="ctr" eaLnBrk="1" hangingPunct="1"/>
            <a:r>
              <a:rPr lang="sv-SE" altLang="sv-SE" smtClean="0"/>
              <a:t>Byggnadsprojektet</a:t>
            </a:r>
          </a:p>
        </p:txBody>
      </p:sp>
      <p:sp>
        <p:nvSpPr>
          <p:cNvPr id="11267" name="Rectangle 3"/>
          <p:cNvSpPr>
            <a:spLocks noGrp="1" noChangeArrowheads="1"/>
          </p:cNvSpPr>
          <p:nvPr>
            <p:ph type="body" idx="1"/>
          </p:nvPr>
        </p:nvSpPr>
        <p:spPr>
          <a:xfrm>
            <a:off x="457200" y="1773238"/>
            <a:ext cx="5889625" cy="4392612"/>
          </a:xfrm>
        </p:spPr>
        <p:txBody>
          <a:bodyPr/>
          <a:lstStyle/>
          <a:p>
            <a:pPr marL="0" indent="0" eaLnBrk="1" hangingPunct="1">
              <a:lnSpc>
                <a:spcPct val="90000"/>
              </a:lnSpc>
              <a:buFontTx/>
              <a:buNone/>
              <a:defRPr/>
            </a:pPr>
            <a:r>
              <a:rPr lang="sv-SE" altLang="sv-SE" sz="2400" b="1" dirty="0" smtClean="0">
                <a:latin typeface="Gill Alt One MT Lt" pitchFamily="34" charset="0"/>
              </a:rPr>
              <a:t>Gården </a:t>
            </a:r>
          </a:p>
          <a:p>
            <a:pPr eaLnBrk="1" hangingPunct="1">
              <a:lnSpc>
                <a:spcPct val="90000"/>
              </a:lnSpc>
              <a:defRPr/>
            </a:pPr>
            <a:r>
              <a:rPr lang="sv-SE" altLang="sv-SE" sz="2000" dirty="0" smtClean="0">
                <a:latin typeface="Gill Alt One MT Lt" pitchFamily="34" charset="0"/>
              </a:rPr>
              <a:t>Bostädernas uteplatser kommer att vara klara vid inflyttning </a:t>
            </a:r>
          </a:p>
          <a:p>
            <a:pPr eaLnBrk="1" hangingPunct="1">
              <a:lnSpc>
                <a:spcPct val="90000"/>
              </a:lnSpc>
              <a:defRPr/>
            </a:pPr>
            <a:endParaRPr lang="sv-SE" altLang="sv-SE" sz="1000" dirty="0">
              <a:latin typeface="Gill Alt One MT Lt" pitchFamily="34" charset="0"/>
            </a:endParaRPr>
          </a:p>
          <a:p>
            <a:pPr eaLnBrk="1" hangingPunct="1">
              <a:lnSpc>
                <a:spcPct val="90000"/>
              </a:lnSpc>
              <a:defRPr/>
            </a:pPr>
            <a:r>
              <a:rPr lang="sv-SE" altLang="sv-SE" sz="2000" dirty="0" smtClean="0">
                <a:latin typeface="Gill Alt One MT Lt" pitchFamily="34" charset="0"/>
              </a:rPr>
              <a:t>Arbetet med gården, planteringar och stensättning mm, utföres enl. ritning. Men är kanske inte helt klart till inflyttning.</a:t>
            </a:r>
          </a:p>
          <a:p>
            <a:pPr eaLnBrk="1" hangingPunct="1">
              <a:lnSpc>
                <a:spcPct val="90000"/>
              </a:lnSpc>
              <a:defRPr/>
            </a:pPr>
            <a:endParaRPr lang="sv-SE" altLang="sv-SE" sz="1000" dirty="0">
              <a:latin typeface="Gill Alt One MT Lt" pitchFamily="34" charset="0"/>
            </a:endParaRPr>
          </a:p>
          <a:p>
            <a:pPr eaLnBrk="1" hangingPunct="1">
              <a:lnSpc>
                <a:spcPct val="90000"/>
              </a:lnSpc>
              <a:defRPr/>
            </a:pPr>
            <a:r>
              <a:rPr lang="sv-SE" altLang="sv-SE" sz="2000" dirty="0" smtClean="0">
                <a:latin typeface="Gill Alt One MT Lt" pitchFamily="34" charset="0"/>
              </a:rPr>
              <a:t>Då det finns viss osäkerhet kring om parkeringarna kommer kunna nyttjas till fullo vid inflyttning så kommer hyran för dem börja tas ut först 1/6. </a:t>
            </a:r>
          </a:p>
          <a:p>
            <a:pPr eaLnBrk="1" hangingPunct="1">
              <a:lnSpc>
                <a:spcPct val="90000"/>
              </a:lnSpc>
              <a:defRPr/>
            </a:pPr>
            <a:endParaRPr lang="sv-SE" altLang="sv-SE" sz="2400" dirty="0" smtClean="0"/>
          </a:p>
        </p:txBody>
      </p:sp>
      <p:pic>
        <p:nvPicPr>
          <p:cNvPr id="13316" name="Picture 4" descr="ytt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46825" y="1412875"/>
            <a:ext cx="2498725" cy="3744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713" y="1916113"/>
            <a:ext cx="5834062" cy="4137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339" name="Rubrik 1"/>
          <p:cNvSpPr>
            <a:spLocks noGrp="1"/>
          </p:cNvSpPr>
          <p:nvPr>
            <p:ph type="title"/>
          </p:nvPr>
        </p:nvSpPr>
        <p:spPr/>
        <p:txBody>
          <a:bodyPr/>
          <a:lstStyle/>
          <a:p>
            <a:pPr algn="ctr"/>
            <a:r>
              <a:rPr lang="sv-SE" altLang="sv-SE" smtClean="0">
                <a:solidFill>
                  <a:schemeClr val="tx1"/>
                </a:solidFill>
              </a:rPr>
              <a:t>Byggnadsprojektet</a:t>
            </a:r>
          </a:p>
        </p:txBody>
      </p:sp>
      <p:sp>
        <p:nvSpPr>
          <p:cNvPr id="14340" name="textruta 1"/>
          <p:cNvSpPr txBox="1">
            <a:spLocks noChangeArrowheads="1"/>
          </p:cNvSpPr>
          <p:nvPr/>
        </p:nvSpPr>
        <p:spPr bwMode="auto">
          <a:xfrm>
            <a:off x="2700338" y="1550988"/>
            <a:ext cx="439261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9B907C"/>
              </a:buClr>
              <a:buChar char="•"/>
              <a:defRPr sz="3000">
                <a:solidFill>
                  <a:schemeClr val="tx1"/>
                </a:solidFill>
                <a:latin typeface="Gill Alt One MT Light" pitchFamily="34" charset="0"/>
              </a:defRPr>
            </a:lvl1pPr>
            <a:lvl2pPr marL="742950" indent="-285750" eaLnBrk="0" hangingPunct="0">
              <a:spcBef>
                <a:spcPct val="20000"/>
              </a:spcBef>
              <a:buClr>
                <a:srgbClr val="9B907C"/>
              </a:buClr>
              <a:buChar char="•"/>
              <a:defRPr sz="3000">
                <a:solidFill>
                  <a:schemeClr val="tx1"/>
                </a:solidFill>
                <a:latin typeface="Gill Alt One MT Light" pitchFamily="34" charset="0"/>
              </a:defRPr>
            </a:lvl2pPr>
            <a:lvl3pPr marL="1143000" indent="-228600" eaLnBrk="0" hangingPunct="0">
              <a:spcBef>
                <a:spcPct val="20000"/>
              </a:spcBef>
              <a:buClr>
                <a:srgbClr val="9B907C"/>
              </a:buClr>
              <a:buChar char="•"/>
              <a:defRPr sz="3000">
                <a:solidFill>
                  <a:schemeClr val="tx1"/>
                </a:solidFill>
                <a:latin typeface="Gill Alt One MT Light" pitchFamily="34" charset="0"/>
              </a:defRPr>
            </a:lvl3pPr>
            <a:lvl4pPr marL="1600200" indent="-228600" eaLnBrk="0" hangingPunct="0">
              <a:spcBef>
                <a:spcPct val="20000"/>
              </a:spcBef>
              <a:buClr>
                <a:srgbClr val="9B907C"/>
              </a:buClr>
              <a:buChar char="•"/>
              <a:defRPr sz="3000">
                <a:solidFill>
                  <a:schemeClr val="tx1"/>
                </a:solidFill>
                <a:latin typeface="Gill Alt One MT Light" pitchFamily="34" charset="0"/>
              </a:defRPr>
            </a:lvl4pPr>
            <a:lvl5pPr marL="2057400" indent="-228600" eaLnBrk="0" hangingPunct="0">
              <a:spcBef>
                <a:spcPct val="20000"/>
              </a:spcBef>
              <a:buClr>
                <a:srgbClr val="9B907C"/>
              </a:buClr>
              <a:buChar char="»"/>
              <a:defRPr sz="3000">
                <a:solidFill>
                  <a:schemeClr val="tx1"/>
                </a:solidFill>
                <a:latin typeface="GillSans Light" pitchFamily="34" charset="0"/>
              </a:defRPr>
            </a:lvl5pPr>
            <a:lvl6pPr marL="2514600" indent="-228600" eaLnBrk="0" fontAlgn="base" hangingPunct="0">
              <a:spcBef>
                <a:spcPct val="20000"/>
              </a:spcBef>
              <a:spcAft>
                <a:spcPct val="0"/>
              </a:spcAft>
              <a:buClr>
                <a:srgbClr val="9B907C"/>
              </a:buClr>
              <a:buChar char="»"/>
              <a:defRPr sz="3000">
                <a:solidFill>
                  <a:schemeClr val="tx1"/>
                </a:solidFill>
                <a:latin typeface="GillSans Light" pitchFamily="34" charset="0"/>
              </a:defRPr>
            </a:lvl6pPr>
            <a:lvl7pPr marL="2971800" indent="-228600" eaLnBrk="0" fontAlgn="base" hangingPunct="0">
              <a:spcBef>
                <a:spcPct val="20000"/>
              </a:spcBef>
              <a:spcAft>
                <a:spcPct val="0"/>
              </a:spcAft>
              <a:buClr>
                <a:srgbClr val="9B907C"/>
              </a:buClr>
              <a:buChar char="»"/>
              <a:defRPr sz="3000">
                <a:solidFill>
                  <a:schemeClr val="tx1"/>
                </a:solidFill>
                <a:latin typeface="GillSans Light" pitchFamily="34" charset="0"/>
              </a:defRPr>
            </a:lvl7pPr>
            <a:lvl8pPr marL="3429000" indent="-228600" eaLnBrk="0" fontAlgn="base" hangingPunct="0">
              <a:spcBef>
                <a:spcPct val="20000"/>
              </a:spcBef>
              <a:spcAft>
                <a:spcPct val="0"/>
              </a:spcAft>
              <a:buClr>
                <a:srgbClr val="9B907C"/>
              </a:buClr>
              <a:buChar char="»"/>
              <a:defRPr sz="3000">
                <a:solidFill>
                  <a:schemeClr val="tx1"/>
                </a:solidFill>
                <a:latin typeface="GillSans Light" pitchFamily="34" charset="0"/>
              </a:defRPr>
            </a:lvl8pPr>
            <a:lvl9pPr marL="3886200" indent="-228600" eaLnBrk="0" fontAlgn="base" hangingPunct="0">
              <a:spcBef>
                <a:spcPct val="20000"/>
              </a:spcBef>
              <a:spcAft>
                <a:spcPct val="0"/>
              </a:spcAft>
              <a:buClr>
                <a:srgbClr val="9B907C"/>
              </a:buClr>
              <a:buChar char="»"/>
              <a:defRPr sz="3000">
                <a:solidFill>
                  <a:schemeClr val="tx1"/>
                </a:solidFill>
                <a:latin typeface="GillSans Light" pitchFamily="34" charset="0"/>
              </a:defRPr>
            </a:lvl9pPr>
          </a:lstStyle>
          <a:p>
            <a:pPr eaLnBrk="1" hangingPunct="1">
              <a:spcBef>
                <a:spcPct val="0"/>
              </a:spcBef>
              <a:buClrTx/>
              <a:buFontTx/>
              <a:buNone/>
            </a:pPr>
            <a:r>
              <a:rPr lang="sv-SE" altLang="sv-SE" sz="2400">
                <a:latin typeface="Arial" charset="0"/>
              </a:rPr>
              <a:t>Färdigställande av gården</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algn="ctr" eaLnBrk="1" hangingPunct="1"/>
            <a:r>
              <a:rPr lang="sv-SE" altLang="sv-SE" smtClean="0"/>
              <a:t>Byggnadsprojektet</a:t>
            </a:r>
          </a:p>
        </p:txBody>
      </p:sp>
      <p:sp>
        <p:nvSpPr>
          <p:cNvPr id="11267" name="Rectangle 3"/>
          <p:cNvSpPr>
            <a:spLocks noGrp="1" noChangeArrowheads="1"/>
          </p:cNvSpPr>
          <p:nvPr>
            <p:ph type="body" idx="1"/>
          </p:nvPr>
        </p:nvSpPr>
        <p:spPr>
          <a:xfrm>
            <a:off x="457200" y="1773238"/>
            <a:ext cx="5889625" cy="4392612"/>
          </a:xfrm>
        </p:spPr>
        <p:txBody>
          <a:bodyPr/>
          <a:lstStyle/>
          <a:p>
            <a:pPr marL="0" indent="0" eaLnBrk="1" hangingPunct="1">
              <a:lnSpc>
                <a:spcPct val="90000"/>
              </a:lnSpc>
              <a:buFontTx/>
              <a:buNone/>
              <a:defRPr/>
            </a:pPr>
            <a:r>
              <a:rPr lang="sv-SE" altLang="sv-SE" sz="2000" b="1" dirty="0" smtClean="0">
                <a:latin typeface="Gill Alt One MT Lt" pitchFamily="34" charset="0"/>
              </a:rPr>
              <a:t>Omgivningarna</a:t>
            </a:r>
          </a:p>
          <a:p>
            <a:pPr eaLnBrk="1" hangingPunct="1">
              <a:lnSpc>
                <a:spcPct val="80000"/>
              </a:lnSpc>
              <a:buClr>
                <a:schemeClr val="tx1"/>
              </a:buClr>
              <a:defRPr/>
            </a:pPr>
            <a:r>
              <a:rPr lang="sv-SE" altLang="sv-SE" sz="2000" dirty="0" smtClean="0">
                <a:latin typeface="Gill Alt One MT Lt" pitchFamily="34" charset="0"/>
              </a:rPr>
              <a:t>Gator, parker mm i området är Stadens mark. Här gäller för den skog de har gallrat att ris och stammar som nu ligger kommer att lämnas kvar för att främja livsbetingelserna för småkryp.</a:t>
            </a:r>
          </a:p>
          <a:p>
            <a:pPr eaLnBrk="1" hangingPunct="1">
              <a:lnSpc>
                <a:spcPct val="80000"/>
              </a:lnSpc>
              <a:buClr>
                <a:schemeClr val="tx1"/>
              </a:buClr>
              <a:buFontTx/>
              <a:buNone/>
              <a:defRPr/>
            </a:pPr>
            <a:endParaRPr lang="sv-SE" altLang="sv-SE" sz="1400" dirty="0" smtClean="0">
              <a:latin typeface="Gill Alt One MT Lt" pitchFamily="34" charset="0"/>
            </a:endParaRPr>
          </a:p>
          <a:p>
            <a:pPr eaLnBrk="1" hangingPunct="1">
              <a:lnSpc>
                <a:spcPct val="80000"/>
              </a:lnSpc>
              <a:buClr>
                <a:schemeClr val="tx1"/>
              </a:buClr>
              <a:defRPr/>
            </a:pPr>
            <a:r>
              <a:rPr lang="sv-SE" altLang="sv-SE" sz="2000" dirty="0" smtClean="0">
                <a:latin typeface="Gill Alt One MT Lt" pitchFamily="34" charset="0"/>
              </a:rPr>
              <a:t>Staden skall bygga om vägen och göra en vändplan. Den nu avstängda delen av Lillsjönäsvägen skall byggas om med ett spårhinder för att möjliggöra för sopbil och utryckningsfordon att åka igenom</a:t>
            </a:r>
            <a:r>
              <a:rPr lang="sv-SE" altLang="sv-SE" sz="2400" dirty="0" smtClean="0">
                <a:latin typeface="Gill Alt One MT Lt" pitchFamily="34" charset="0"/>
              </a:rPr>
              <a:t>.</a:t>
            </a:r>
          </a:p>
          <a:p>
            <a:pPr marL="0" indent="0" eaLnBrk="1" hangingPunct="1">
              <a:lnSpc>
                <a:spcPct val="80000"/>
              </a:lnSpc>
              <a:buClr>
                <a:schemeClr val="tx1"/>
              </a:buClr>
              <a:buFontTx/>
              <a:buNone/>
              <a:defRPr/>
            </a:pPr>
            <a:endParaRPr lang="sv-SE" altLang="sv-SE" sz="1400" dirty="0" smtClean="0">
              <a:latin typeface="Gill Alt One MT Lt" pitchFamily="34" charset="0"/>
            </a:endParaRPr>
          </a:p>
          <a:p>
            <a:pPr eaLnBrk="1" hangingPunct="1">
              <a:lnSpc>
                <a:spcPct val="80000"/>
              </a:lnSpc>
              <a:buClr>
                <a:schemeClr val="tx1"/>
              </a:buClr>
              <a:defRPr/>
            </a:pPr>
            <a:r>
              <a:rPr lang="sv-SE" altLang="sv-SE" sz="2000" dirty="0" smtClean="0">
                <a:latin typeface="Gill Alt One MT Lt" pitchFamily="34" charset="0"/>
              </a:rPr>
              <a:t>Längs med Lillsjönäsvägen utanför </a:t>
            </a:r>
            <a:r>
              <a:rPr lang="sv-SE" altLang="sv-SE" sz="2000" dirty="0" err="1" smtClean="0">
                <a:latin typeface="Gill Alt One MT Lt" pitchFamily="34" charset="0"/>
              </a:rPr>
              <a:t>trh</a:t>
            </a:r>
            <a:r>
              <a:rPr lang="sv-SE" altLang="sv-SE" sz="2000" dirty="0" smtClean="0">
                <a:latin typeface="Gill Alt One MT Lt" pitchFamily="34" charset="0"/>
              </a:rPr>
              <a:t> 3 står idag några döda almar. Den information som har kommit från Stockholm stad är att de skall avverkas inom några veckor.</a:t>
            </a:r>
          </a:p>
          <a:p>
            <a:pPr eaLnBrk="1" hangingPunct="1">
              <a:lnSpc>
                <a:spcPct val="90000"/>
              </a:lnSpc>
              <a:defRPr/>
            </a:pPr>
            <a:endParaRPr lang="sv-SE" altLang="sv-SE" sz="2400" dirty="0" smtClean="0"/>
          </a:p>
        </p:txBody>
      </p:sp>
      <p:pic>
        <p:nvPicPr>
          <p:cNvPr id="15364" name="Bildobjekt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940425" y="2924175"/>
            <a:ext cx="2987675" cy="1992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algn="ctr" eaLnBrk="1" hangingPunct="1"/>
            <a:r>
              <a:rPr lang="sv-SE" altLang="sv-SE" smtClean="0"/>
              <a:t>Besiktning av er bostad</a:t>
            </a:r>
          </a:p>
        </p:txBody>
      </p:sp>
      <p:sp>
        <p:nvSpPr>
          <p:cNvPr id="16387" name="Rectangle 3"/>
          <p:cNvSpPr>
            <a:spLocks noGrp="1" noChangeArrowheads="1"/>
          </p:cNvSpPr>
          <p:nvPr>
            <p:ph type="body" idx="1"/>
          </p:nvPr>
        </p:nvSpPr>
        <p:spPr>
          <a:xfrm>
            <a:off x="457200" y="1600200"/>
            <a:ext cx="8229600" cy="4349750"/>
          </a:xfrm>
        </p:spPr>
        <p:txBody>
          <a:bodyPr/>
          <a:lstStyle/>
          <a:p>
            <a:pPr eaLnBrk="1" hangingPunct="1">
              <a:lnSpc>
                <a:spcPct val="90000"/>
              </a:lnSpc>
            </a:pPr>
            <a:r>
              <a:rPr lang="sv-SE" altLang="sv-SE" sz="2000" b="1" smtClean="0">
                <a:latin typeface="Gill Alt One MT Lt" pitchFamily="34" charset="0"/>
              </a:rPr>
              <a:t>Slutbesiktning</a:t>
            </a:r>
          </a:p>
          <a:p>
            <a:pPr eaLnBrk="1" hangingPunct="1">
              <a:lnSpc>
                <a:spcPct val="90000"/>
              </a:lnSpc>
              <a:buFontTx/>
              <a:buNone/>
            </a:pPr>
            <a:r>
              <a:rPr lang="sv-SE" altLang="sv-SE" sz="2000" smtClean="0">
                <a:latin typeface="Gill Alt One MT Lt" pitchFamily="34" charset="0"/>
              </a:rPr>
              <a:t>	Slutbesiktning utförs av en besiktningsman, som utsetts av bostadsrättsföreningen. Utsedd huvudbesiktningsman är Pierre Sommar som även är den som skickar kallelse till besiktningen. Pierre har några besiktningsmän till sin hjälp så det är inte säkert att det är honom ni träffar på slutbesiktningen.</a:t>
            </a:r>
          </a:p>
          <a:p>
            <a:pPr eaLnBrk="1" hangingPunct="1">
              <a:lnSpc>
                <a:spcPct val="90000"/>
              </a:lnSpc>
              <a:buFontTx/>
              <a:buNone/>
            </a:pPr>
            <a:r>
              <a:rPr lang="sv-SE" altLang="sv-SE" sz="2000" smtClean="0">
                <a:latin typeface="Gill Alt One MT Lt" pitchFamily="34" charset="0"/>
              </a:rPr>
              <a:t>	Slutbesiktningen genomförs 2-3 veckor före tillträdet. </a:t>
            </a:r>
          </a:p>
          <a:p>
            <a:pPr eaLnBrk="1" hangingPunct="1">
              <a:lnSpc>
                <a:spcPct val="90000"/>
              </a:lnSpc>
            </a:pPr>
            <a:endParaRPr lang="sv-SE" altLang="sv-SE" sz="1000" b="1" smtClean="0">
              <a:latin typeface="Gill Alt One MT Lt" pitchFamily="34" charset="0"/>
            </a:endParaRPr>
          </a:p>
          <a:p>
            <a:pPr eaLnBrk="1" hangingPunct="1">
              <a:lnSpc>
                <a:spcPct val="90000"/>
              </a:lnSpc>
            </a:pPr>
            <a:r>
              <a:rPr lang="sv-SE" altLang="sv-SE" sz="2000" b="1" smtClean="0">
                <a:latin typeface="Gill Alt One MT Lt" pitchFamily="34" charset="0"/>
              </a:rPr>
              <a:t>Efterbesiktning</a:t>
            </a:r>
          </a:p>
          <a:p>
            <a:pPr eaLnBrk="1" hangingPunct="1">
              <a:lnSpc>
                <a:spcPct val="90000"/>
              </a:lnSpc>
              <a:buFontTx/>
              <a:buNone/>
            </a:pPr>
            <a:r>
              <a:rPr lang="sv-SE" altLang="sv-SE" sz="2000" smtClean="0">
                <a:latin typeface="Gill Alt One MT Lt" pitchFamily="34" charset="0"/>
              </a:rPr>
              <a:t>	Strax före tillträdet gör besiktningsmannen åter ett besök för så kallad efterbesiktning. Då kontrolleras att de eventuella fel som påtalades vid slutbesiktningen har åtgärdats.</a:t>
            </a:r>
          </a:p>
          <a:p>
            <a:pPr eaLnBrk="1" hangingPunct="1">
              <a:lnSpc>
                <a:spcPct val="90000"/>
              </a:lnSpc>
              <a:buFontTx/>
              <a:buNone/>
            </a:pPr>
            <a:endParaRPr lang="sv-SE" altLang="sv-SE" sz="1000" smtClean="0">
              <a:latin typeface="Gill Alt One MT Lt" pitchFamily="34" charset="0"/>
            </a:endParaRPr>
          </a:p>
          <a:p>
            <a:pPr eaLnBrk="1" hangingPunct="1">
              <a:lnSpc>
                <a:spcPct val="90000"/>
              </a:lnSpc>
            </a:pPr>
            <a:r>
              <a:rPr lang="sv-SE" altLang="sv-SE" sz="2000" smtClean="0">
                <a:latin typeface="Gill Alt One MT Lt" pitchFamily="34" charset="0"/>
              </a:rPr>
              <a:t>Protokoll på efterbesiktning lämnas vid mötet med inflyttningsservice.</a:t>
            </a:r>
          </a:p>
          <a:p>
            <a:pPr eaLnBrk="1" hangingPunct="1">
              <a:lnSpc>
                <a:spcPct val="90000"/>
              </a:lnSpc>
            </a:pPr>
            <a:endParaRPr lang="sv-SE" altLang="sv-SE" sz="210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algn="ctr" eaLnBrk="1" hangingPunct="1"/>
            <a:r>
              <a:rPr lang="sv-SE" altLang="sv-SE" smtClean="0"/>
              <a:t>Besiktning av din bostad </a:t>
            </a:r>
            <a:r>
              <a:rPr lang="sv-SE" altLang="sv-SE" sz="2000" smtClean="0"/>
              <a:t>forts</a:t>
            </a:r>
          </a:p>
        </p:txBody>
      </p:sp>
      <p:sp>
        <p:nvSpPr>
          <p:cNvPr id="17411" name="Rectangle 3"/>
          <p:cNvSpPr>
            <a:spLocks noGrp="1" noChangeArrowheads="1"/>
          </p:cNvSpPr>
          <p:nvPr>
            <p:ph type="body" idx="1"/>
          </p:nvPr>
        </p:nvSpPr>
        <p:spPr/>
        <p:txBody>
          <a:bodyPr/>
          <a:lstStyle/>
          <a:p>
            <a:pPr eaLnBrk="1" hangingPunct="1"/>
            <a:r>
              <a:rPr lang="sv-SE" altLang="sv-SE" sz="2000" b="1" smtClean="0">
                <a:latin typeface="Gill Alt One MT Lt" pitchFamily="34" charset="0"/>
              </a:rPr>
              <a:t>Garantibesiktning</a:t>
            </a:r>
          </a:p>
          <a:p>
            <a:pPr eaLnBrk="1" hangingPunct="1">
              <a:buFontTx/>
              <a:buNone/>
            </a:pPr>
            <a:r>
              <a:rPr lang="sv-SE" altLang="sv-SE" sz="2000" smtClean="0">
                <a:latin typeface="Gill Alt One MT Lt" pitchFamily="34" charset="0"/>
              </a:rPr>
              <a:t>     Före utgången av den tvååriga garantitiden verkställs garantibesiktning. Denna garantibesiktning omfattar samtliga arbeten. Respektive bostadsrättshavare ska kallas till besiktningen. Det är vanligt med sprickor i tak och väggvinklar i nybyggda hus och det är en sådan sak som åtgärdas efter garantibesiktningen.</a:t>
            </a:r>
          </a:p>
          <a:p>
            <a:pPr eaLnBrk="1" hangingPunct="1">
              <a:lnSpc>
                <a:spcPct val="40000"/>
              </a:lnSpc>
              <a:buFontTx/>
              <a:buNone/>
            </a:pPr>
            <a:endParaRPr lang="sv-SE" altLang="sv-SE" sz="2000" smtClean="0">
              <a:latin typeface="Gill Alt One MT Lt" pitchFamily="34" charset="0"/>
            </a:endParaRPr>
          </a:p>
          <a:p>
            <a:pPr eaLnBrk="1" hangingPunct="1">
              <a:lnSpc>
                <a:spcPct val="40000"/>
              </a:lnSpc>
              <a:buFontTx/>
              <a:buNone/>
            </a:pPr>
            <a:endParaRPr lang="sv-SE" altLang="sv-SE" sz="2000" smtClean="0">
              <a:latin typeface="Gill Alt One MT Lt" pitchFamily="34" charset="0"/>
            </a:endParaRPr>
          </a:p>
          <a:p>
            <a:pPr eaLnBrk="1" hangingPunct="1">
              <a:buFontTx/>
              <a:buNone/>
            </a:pPr>
            <a:r>
              <a:rPr lang="sv-SE" altLang="sv-SE" sz="2000" smtClean="0">
                <a:latin typeface="Gill Alt One MT Lt" pitchFamily="34" charset="0"/>
              </a:rPr>
              <a:t>	Före utgången av den femåriga garantitiden verkställs ytterligare en garantibesiktning om Beställaren (Brf Lillsjöparkens styrelse) så påkallar. En sådan garantibesiktning omfattar endast arbeten med fem års garantitid och då endast de delar för vilka beställaren har lämnat reklamationer under garantitiden. </a:t>
            </a:r>
            <a:r>
              <a:rPr lang="sv-SE" altLang="sv-SE" sz="2100" smtClean="0">
                <a:latin typeface="Gill Alt One MT Lt" pitchFamily="34" charset="0"/>
              </a:rPr>
              <a:t> </a:t>
            </a:r>
          </a:p>
          <a:p>
            <a:pPr eaLnBrk="1" hangingPunct="1"/>
            <a:endParaRPr lang="sv-SE" altLang="sv-SE" sz="210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ubrik 1"/>
          <p:cNvSpPr>
            <a:spLocks noGrp="1"/>
          </p:cNvSpPr>
          <p:nvPr>
            <p:ph type="title"/>
          </p:nvPr>
        </p:nvSpPr>
        <p:spPr/>
        <p:txBody>
          <a:bodyPr/>
          <a:lstStyle/>
          <a:p>
            <a:pPr algn="ctr" eaLnBrk="1" hangingPunct="1"/>
            <a:r>
              <a:rPr lang="sv-SE" altLang="sv-SE" smtClean="0"/>
              <a:t>Att bo i en bostadsrättsförening</a:t>
            </a:r>
          </a:p>
        </p:txBody>
      </p:sp>
      <p:sp>
        <p:nvSpPr>
          <p:cNvPr id="18435" name="Platshållare för innehåll 2"/>
          <p:cNvSpPr>
            <a:spLocks noGrp="1"/>
          </p:cNvSpPr>
          <p:nvPr>
            <p:ph idx="1"/>
          </p:nvPr>
        </p:nvSpPr>
        <p:spPr/>
        <p:txBody>
          <a:bodyPr/>
          <a:lstStyle/>
          <a:p>
            <a:pPr algn="ctr" eaLnBrk="1" hangingPunct="1">
              <a:buFontTx/>
              <a:buNone/>
            </a:pPr>
            <a:r>
              <a:rPr lang="sv-SE" altLang="sv-SE" b="1" dirty="0" smtClean="0">
                <a:latin typeface="Gill Alt One MT" pitchFamily="34" charset="0"/>
              </a:rPr>
              <a:t>Regelsystem</a:t>
            </a:r>
            <a:r>
              <a:rPr lang="sv-SE" altLang="sv-SE" dirty="0" smtClean="0">
                <a:latin typeface="Gill Alt One MT" pitchFamily="34" charset="0"/>
              </a:rPr>
              <a:t>		</a:t>
            </a:r>
          </a:p>
          <a:p>
            <a:pPr eaLnBrk="1" hangingPunct="1">
              <a:buFontTx/>
              <a:buNone/>
            </a:pPr>
            <a:endParaRPr lang="sv-SE" altLang="sv-SE" dirty="0" smtClean="0">
              <a:latin typeface="Gill Alt One MT" pitchFamily="34" charset="0"/>
            </a:endParaRPr>
          </a:p>
          <a:p>
            <a:pPr lvl="1" eaLnBrk="1" hangingPunct="1"/>
            <a:r>
              <a:rPr lang="sv-SE" altLang="sv-SE" sz="2400" dirty="0" smtClean="0">
                <a:latin typeface="Gill Alt One MT" pitchFamily="34" charset="0"/>
              </a:rPr>
              <a:t>Lagen om ekonomiska föreningar</a:t>
            </a:r>
          </a:p>
          <a:p>
            <a:pPr lvl="1" eaLnBrk="1" hangingPunct="1"/>
            <a:r>
              <a:rPr lang="sv-SE" altLang="sv-SE" sz="2400" dirty="0" smtClean="0">
                <a:latin typeface="Gill Alt One MT" pitchFamily="34" charset="0"/>
              </a:rPr>
              <a:t>Bostadsrättslagen</a:t>
            </a:r>
          </a:p>
          <a:p>
            <a:pPr lvl="1" eaLnBrk="1" hangingPunct="1"/>
            <a:r>
              <a:rPr lang="sv-SE" altLang="sv-SE" sz="2400" dirty="0" smtClean="0">
                <a:latin typeface="Gill Alt One MT" pitchFamily="34" charset="0"/>
              </a:rPr>
              <a:t>Stadgar   </a:t>
            </a:r>
            <a:r>
              <a:rPr lang="sv-SE" altLang="sv-SE" sz="2400" dirty="0" smtClean="0">
                <a:solidFill>
                  <a:schemeClr val="folHlink"/>
                </a:solidFill>
                <a:latin typeface="Gill Alt One MT" pitchFamily="34" charset="0"/>
              </a:rPr>
              <a:t>registrerades av Bolagsverket 2012-03-02</a:t>
            </a:r>
          </a:p>
          <a:p>
            <a:pPr lvl="1" eaLnBrk="1" hangingPunct="1"/>
            <a:r>
              <a:rPr lang="sv-SE" altLang="sv-SE" sz="2400" dirty="0" smtClean="0">
                <a:latin typeface="Gill Alt One MT" pitchFamily="34" charset="0"/>
              </a:rPr>
              <a:t>Trivselregler</a:t>
            </a:r>
          </a:p>
          <a:p>
            <a:pPr lvl="1" eaLnBrk="1" hangingPunct="1"/>
            <a:r>
              <a:rPr lang="sv-SE" altLang="sv-SE" sz="2400" dirty="0" smtClean="0">
                <a:latin typeface="Gill Alt One MT" pitchFamily="34" charset="0"/>
              </a:rPr>
              <a:t>Bopärmen och Skötselpärmen</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ubrik 1"/>
          <p:cNvSpPr>
            <a:spLocks noGrp="1"/>
          </p:cNvSpPr>
          <p:nvPr>
            <p:ph type="title"/>
          </p:nvPr>
        </p:nvSpPr>
        <p:spPr/>
        <p:txBody>
          <a:bodyPr/>
          <a:lstStyle/>
          <a:p>
            <a:pPr algn="ctr" eaLnBrk="1" hangingPunct="1"/>
            <a:r>
              <a:rPr lang="sv-SE" altLang="sv-SE" smtClean="0"/>
              <a:t>Att bo i en bostadsrättsförening</a:t>
            </a:r>
          </a:p>
        </p:txBody>
      </p:sp>
      <p:sp>
        <p:nvSpPr>
          <p:cNvPr id="3" name="Platshållare för innehåll 2"/>
          <p:cNvSpPr>
            <a:spLocks noGrp="1"/>
          </p:cNvSpPr>
          <p:nvPr>
            <p:ph idx="1"/>
          </p:nvPr>
        </p:nvSpPr>
        <p:spPr/>
        <p:txBody>
          <a:bodyPr/>
          <a:lstStyle/>
          <a:p>
            <a:pPr marL="266700" indent="-266700" algn="ctr" eaLnBrk="1" hangingPunct="1">
              <a:spcBef>
                <a:spcPct val="30000"/>
              </a:spcBef>
              <a:buClrTx/>
              <a:buFontTx/>
              <a:buNone/>
              <a:defRPr/>
            </a:pPr>
            <a:r>
              <a:rPr lang="sv-SE" sz="2400" b="1" dirty="0" smtClean="0">
                <a:solidFill>
                  <a:srgbClr val="333333"/>
                </a:solidFill>
                <a:latin typeface="Gill Alt One MT" pitchFamily="34" charset="0"/>
              </a:rPr>
              <a:t>Föreningens uppbyggnad</a:t>
            </a:r>
          </a:p>
          <a:p>
            <a:pPr marL="266700" indent="-266700" eaLnBrk="1" hangingPunct="1">
              <a:spcBef>
                <a:spcPct val="30000"/>
              </a:spcBef>
              <a:buClrTx/>
              <a:buFontTx/>
              <a:buNone/>
              <a:defRPr/>
            </a:pPr>
            <a:r>
              <a:rPr lang="sv-SE" sz="2500" dirty="0" smtClean="0">
                <a:solidFill>
                  <a:srgbClr val="333333"/>
                </a:solidFill>
                <a:latin typeface="Gill Alt One MT" pitchFamily="34" charset="0"/>
              </a:rPr>
              <a:t>		Stämma   	</a:t>
            </a:r>
          </a:p>
          <a:p>
            <a:pPr marL="1643063" lvl="3" eaLnBrk="1" hangingPunct="1">
              <a:buClrTx/>
              <a:buFontTx/>
              <a:buChar char="–"/>
              <a:defRPr/>
            </a:pPr>
            <a:r>
              <a:rPr lang="sv-SE" sz="2400" dirty="0" smtClean="0">
                <a:solidFill>
                  <a:srgbClr val="333333"/>
                </a:solidFill>
                <a:latin typeface="Gill Alt One MT" pitchFamily="34" charset="0"/>
              </a:rPr>
              <a:t>beslut</a:t>
            </a:r>
          </a:p>
          <a:p>
            <a:pPr marL="1643063" lvl="3" eaLnBrk="1" hangingPunct="1">
              <a:buClrTx/>
              <a:buFontTx/>
              <a:buChar char="–"/>
              <a:defRPr/>
            </a:pPr>
            <a:r>
              <a:rPr lang="sv-SE" sz="2400" dirty="0" smtClean="0">
                <a:solidFill>
                  <a:srgbClr val="333333"/>
                </a:solidFill>
                <a:latin typeface="Gill Alt One MT" pitchFamily="34" charset="0"/>
              </a:rPr>
              <a:t>utser styrelse </a:t>
            </a:r>
          </a:p>
          <a:p>
            <a:pPr marL="1643063" lvl="3" eaLnBrk="1" hangingPunct="1">
              <a:buClrTx/>
              <a:buFontTx/>
              <a:buChar char="–"/>
              <a:defRPr/>
            </a:pPr>
            <a:r>
              <a:rPr lang="sv-SE" sz="2400" dirty="0" smtClean="0">
                <a:solidFill>
                  <a:srgbClr val="333333"/>
                </a:solidFill>
                <a:latin typeface="Gill Alt One MT" pitchFamily="34" charset="0"/>
              </a:rPr>
              <a:t>motion, stadgeändring</a:t>
            </a:r>
          </a:p>
          <a:p>
            <a:pPr marL="1643063" lvl="3" eaLnBrk="1" hangingPunct="1">
              <a:buClrTx/>
              <a:buFontTx/>
              <a:buChar char="–"/>
              <a:defRPr/>
            </a:pPr>
            <a:r>
              <a:rPr lang="sv-SE" sz="2400" dirty="0" smtClean="0">
                <a:solidFill>
                  <a:srgbClr val="333333"/>
                </a:solidFill>
                <a:latin typeface="Gill Alt One MT" pitchFamily="34" charset="0"/>
              </a:rPr>
              <a:t>fastställer ekonomi</a:t>
            </a:r>
          </a:p>
          <a:p>
            <a:pPr eaLnBrk="1" hangingPunct="1">
              <a:defRPr/>
            </a:pPr>
            <a:endParaRPr lang="sv-SE" dirty="0"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ubrik 1"/>
          <p:cNvSpPr>
            <a:spLocks noGrp="1"/>
          </p:cNvSpPr>
          <p:nvPr>
            <p:ph type="title"/>
          </p:nvPr>
        </p:nvSpPr>
        <p:spPr/>
        <p:txBody>
          <a:bodyPr/>
          <a:lstStyle/>
          <a:p>
            <a:pPr algn="ctr" eaLnBrk="1" hangingPunct="1"/>
            <a:r>
              <a:rPr lang="sv-SE" altLang="sv-SE" smtClean="0"/>
              <a:t>Att bo i en bostadsrättsförening</a:t>
            </a:r>
          </a:p>
        </p:txBody>
      </p:sp>
      <p:sp>
        <p:nvSpPr>
          <p:cNvPr id="20483" name="Platshållare för innehåll 2"/>
          <p:cNvSpPr>
            <a:spLocks noGrp="1"/>
          </p:cNvSpPr>
          <p:nvPr>
            <p:ph idx="1"/>
          </p:nvPr>
        </p:nvSpPr>
        <p:spPr/>
        <p:txBody>
          <a:bodyPr/>
          <a:lstStyle/>
          <a:p>
            <a:pPr algn="ctr" eaLnBrk="1" hangingPunct="1">
              <a:buFontTx/>
              <a:buNone/>
            </a:pPr>
            <a:r>
              <a:rPr lang="sv-SE" altLang="sv-SE" b="1" smtClean="0">
                <a:latin typeface="Gill Alt One MT" pitchFamily="34" charset="0"/>
              </a:rPr>
              <a:t>Föreningens uppbyggnad</a:t>
            </a:r>
          </a:p>
          <a:p>
            <a:pPr lvl="1" eaLnBrk="1" hangingPunct="1">
              <a:buFontTx/>
              <a:buNone/>
            </a:pPr>
            <a:r>
              <a:rPr lang="sv-SE" altLang="sv-SE" sz="2400" smtClean="0">
                <a:latin typeface="Gill Alt One MT" pitchFamily="34" charset="0"/>
              </a:rPr>
              <a:t>Styrelse	</a:t>
            </a:r>
          </a:p>
          <a:p>
            <a:pPr lvl="2" eaLnBrk="1" hangingPunct="1">
              <a:buFontTx/>
              <a:buChar char="-"/>
            </a:pPr>
            <a:r>
              <a:rPr lang="sv-SE" altLang="sv-SE" sz="2400" smtClean="0">
                <a:latin typeface="Gill Alt One MT" pitchFamily="34" charset="0"/>
              </a:rPr>
              <a:t>skötsel, drift och förvaltning </a:t>
            </a:r>
          </a:p>
          <a:p>
            <a:pPr lvl="2" eaLnBrk="1" hangingPunct="1">
              <a:buFontTx/>
              <a:buChar char="-"/>
            </a:pPr>
            <a:r>
              <a:rPr lang="sv-SE" altLang="sv-SE" sz="2400" smtClean="0">
                <a:latin typeface="Gill Alt One MT" pitchFamily="34" charset="0"/>
              </a:rPr>
              <a:t>budget</a:t>
            </a:r>
          </a:p>
          <a:p>
            <a:pPr lvl="2" eaLnBrk="1" hangingPunct="1">
              <a:buFontTx/>
              <a:buChar char="-"/>
            </a:pPr>
            <a:r>
              <a:rPr lang="sv-SE" altLang="sv-SE" sz="2400" smtClean="0">
                <a:latin typeface="Gill Alt One MT" pitchFamily="34" charset="0"/>
              </a:rPr>
              <a:t>årsavgift</a:t>
            </a:r>
          </a:p>
          <a:p>
            <a:pPr lvl="2" eaLnBrk="1" hangingPunct="1">
              <a:buFontTx/>
              <a:buChar char="-"/>
            </a:pPr>
            <a:r>
              <a:rPr lang="sv-SE" altLang="sv-SE" sz="2400" smtClean="0">
                <a:latin typeface="Gill Alt One MT" pitchFamily="34" charset="0"/>
              </a:rPr>
              <a:t>medlemskap</a:t>
            </a:r>
          </a:p>
          <a:p>
            <a:pPr lvl="2" eaLnBrk="1" hangingPunct="1">
              <a:buFontTx/>
              <a:buChar char="-"/>
            </a:pPr>
            <a:r>
              <a:rPr lang="sv-SE" altLang="sv-SE" sz="2400" smtClean="0">
                <a:latin typeface="Gill Alt One MT" pitchFamily="34" charset="0"/>
              </a:rPr>
              <a:t>medlemsärenden t.ex. 2:a handsuthyrning</a:t>
            </a:r>
          </a:p>
          <a:p>
            <a:pPr lvl="2" eaLnBrk="1" hangingPunct="1">
              <a:buFontTx/>
              <a:buChar char="-"/>
            </a:pPr>
            <a:r>
              <a:rPr lang="sv-SE" altLang="sv-SE" sz="2400" smtClean="0">
                <a:latin typeface="Gill Alt One MT" pitchFamily="34" charset="0"/>
              </a:rPr>
              <a:t>tillstånd till större förändringar</a:t>
            </a:r>
          </a:p>
          <a:p>
            <a:pPr eaLnBrk="1" hangingPunct="1"/>
            <a:endParaRPr lang="sv-SE" altLang="sv-SE"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ubrik 1"/>
          <p:cNvSpPr>
            <a:spLocks noGrp="1"/>
          </p:cNvSpPr>
          <p:nvPr>
            <p:ph type="title"/>
          </p:nvPr>
        </p:nvSpPr>
        <p:spPr/>
        <p:txBody>
          <a:bodyPr/>
          <a:lstStyle/>
          <a:p>
            <a:pPr algn="ctr" eaLnBrk="1" hangingPunct="1"/>
            <a:r>
              <a:rPr lang="sv-SE" altLang="sv-SE" smtClean="0"/>
              <a:t>Att bo i en bostadsrättsförening</a:t>
            </a:r>
          </a:p>
        </p:txBody>
      </p:sp>
      <p:sp>
        <p:nvSpPr>
          <p:cNvPr id="21507" name="Platshållare för innehåll 2"/>
          <p:cNvSpPr>
            <a:spLocks noGrp="1"/>
          </p:cNvSpPr>
          <p:nvPr>
            <p:ph idx="1"/>
          </p:nvPr>
        </p:nvSpPr>
        <p:spPr/>
        <p:txBody>
          <a:bodyPr/>
          <a:lstStyle/>
          <a:p>
            <a:pPr algn="ctr" eaLnBrk="1" hangingPunct="1">
              <a:buFontTx/>
              <a:buNone/>
            </a:pPr>
            <a:r>
              <a:rPr lang="sv-SE" altLang="sv-SE" b="1" smtClean="0">
                <a:latin typeface="Gill Alt One MT" pitchFamily="34" charset="0"/>
              </a:rPr>
              <a:t>Föreningens omgivning</a:t>
            </a:r>
            <a:r>
              <a:rPr lang="sv-SE" altLang="sv-SE" smtClean="0">
                <a:latin typeface="Gill Alt One MT" pitchFamily="34" charset="0"/>
              </a:rPr>
              <a:t>     </a:t>
            </a:r>
          </a:p>
          <a:p>
            <a:pPr algn="ctr" eaLnBrk="1" hangingPunct="1">
              <a:buFontTx/>
              <a:buNone/>
            </a:pPr>
            <a:r>
              <a:rPr lang="sv-SE" altLang="sv-SE" smtClean="0">
                <a:latin typeface="Gill Alt One MT" pitchFamily="34" charset="0"/>
              </a:rPr>
              <a:t>	 </a:t>
            </a:r>
          </a:p>
          <a:p>
            <a:pPr lvl="2" eaLnBrk="1" hangingPunct="1">
              <a:buFontTx/>
              <a:buNone/>
            </a:pPr>
            <a:r>
              <a:rPr lang="sv-SE" altLang="sv-SE" sz="2400" smtClean="0">
                <a:latin typeface="Gill Alt One MT" pitchFamily="34" charset="0"/>
              </a:rPr>
              <a:t>	Medlem </a:t>
            </a:r>
          </a:p>
          <a:p>
            <a:pPr lvl="2" eaLnBrk="1" hangingPunct="1">
              <a:buFontTx/>
              <a:buNone/>
            </a:pPr>
            <a:r>
              <a:rPr lang="sv-SE" altLang="sv-SE" sz="2400" smtClean="0">
                <a:latin typeface="Gill Alt One MT" pitchFamily="34" charset="0"/>
              </a:rPr>
              <a:t>	Kreditgivare</a:t>
            </a:r>
          </a:p>
          <a:p>
            <a:pPr lvl="2" eaLnBrk="1" hangingPunct="1">
              <a:buFontTx/>
              <a:buNone/>
            </a:pPr>
            <a:r>
              <a:rPr lang="sv-SE" altLang="sv-SE" sz="2400" smtClean="0">
                <a:latin typeface="Gill Alt One MT" pitchFamily="34" charset="0"/>
              </a:rPr>
              <a:t>	Köpare</a:t>
            </a:r>
          </a:p>
          <a:p>
            <a:pPr lvl="2" eaLnBrk="1" hangingPunct="1">
              <a:buFontTx/>
              <a:buNone/>
            </a:pPr>
            <a:r>
              <a:rPr lang="sv-SE" altLang="sv-SE" sz="2400" smtClean="0">
                <a:latin typeface="Gill Alt One MT" pitchFamily="34" charset="0"/>
              </a:rPr>
              <a:t>	Bolagsverket</a:t>
            </a:r>
          </a:p>
          <a:p>
            <a:pPr lvl="2" eaLnBrk="1" hangingPunct="1">
              <a:buFontTx/>
              <a:buNone/>
            </a:pPr>
            <a:r>
              <a:rPr lang="sv-SE" altLang="sv-SE" sz="2400" smtClean="0">
                <a:latin typeface="Gill Alt One MT" pitchFamily="34" charset="0"/>
              </a:rPr>
              <a:t>	Mäklare</a:t>
            </a:r>
          </a:p>
          <a:p>
            <a:pPr lvl="2" eaLnBrk="1" hangingPunct="1">
              <a:buFontTx/>
              <a:buNone/>
            </a:pPr>
            <a:r>
              <a:rPr lang="sv-SE" altLang="sv-SE" sz="2400" smtClean="0">
                <a:latin typeface="Gill Alt One MT" pitchFamily="34" charset="0"/>
              </a:rPr>
              <a:t>	Skatteverket</a:t>
            </a:r>
          </a:p>
          <a:p>
            <a:pPr eaLnBrk="1" hangingPunct="1"/>
            <a:endParaRPr lang="sv-SE" altLang="sv-SE"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ubrik 1"/>
          <p:cNvSpPr>
            <a:spLocks noGrp="1"/>
          </p:cNvSpPr>
          <p:nvPr>
            <p:ph type="title"/>
          </p:nvPr>
        </p:nvSpPr>
        <p:spPr/>
        <p:txBody>
          <a:bodyPr/>
          <a:lstStyle/>
          <a:p>
            <a:pPr algn="ctr" eaLnBrk="1" hangingPunct="1"/>
            <a:r>
              <a:rPr lang="sv-SE" altLang="sv-SE" smtClean="0"/>
              <a:t>Att bo i en bostadsrättsförening</a:t>
            </a:r>
          </a:p>
        </p:txBody>
      </p:sp>
      <p:sp>
        <p:nvSpPr>
          <p:cNvPr id="22531" name="Platshållare för innehåll 2"/>
          <p:cNvSpPr>
            <a:spLocks noGrp="1"/>
          </p:cNvSpPr>
          <p:nvPr>
            <p:ph idx="1"/>
          </p:nvPr>
        </p:nvSpPr>
        <p:spPr/>
        <p:txBody>
          <a:bodyPr/>
          <a:lstStyle/>
          <a:p>
            <a:pPr algn="ctr" eaLnBrk="1" hangingPunct="1">
              <a:buFontTx/>
              <a:buNone/>
            </a:pPr>
            <a:r>
              <a:rPr lang="sv-SE" altLang="sv-SE" sz="2400" b="1" smtClean="0">
                <a:latin typeface="Gill Alt One MT" pitchFamily="34" charset="0"/>
              </a:rPr>
              <a:t>Medlem i föreningen</a:t>
            </a:r>
          </a:p>
          <a:p>
            <a:pPr eaLnBrk="1" hangingPunct="1">
              <a:buFontTx/>
              <a:buNone/>
            </a:pPr>
            <a:r>
              <a:rPr lang="sv-SE" altLang="sv-SE" sz="2400" smtClean="0">
                <a:latin typeface="Gill Alt One MT" pitchFamily="34" charset="0"/>
              </a:rPr>
              <a:t>		Rättigheter</a:t>
            </a:r>
          </a:p>
          <a:p>
            <a:pPr eaLnBrk="1" hangingPunct="1">
              <a:buFontTx/>
              <a:buNone/>
            </a:pPr>
            <a:r>
              <a:rPr lang="sv-SE" altLang="sv-SE" sz="2400" smtClean="0">
                <a:latin typeface="Gill Alt One MT" pitchFamily="34" charset="0"/>
              </a:rPr>
              <a:t>		Skyldigheter	</a:t>
            </a:r>
          </a:p>
          <a:p>
            <a:pPr eaLnBrk="1" hangingPunct="1">
              <a:buFontTx/>
              <a:buNone/>
            </a:pPr>
            <a:r>
              <a:rPr lang="sv-SE" altLang="sv-SE" sz="2400" smtClean="0">
                <a:latin typeface="Gill Alt One MT" pitchFamily="34" charset="0"/>
              </a:rPr>
              <a:t>			- Inre och yttre underhåll</a:t>
            </a:r>
          </a:p>
          <a:p>
            <a:pPr eaLnBrk="1" hangingPunct="1">
              <a:buFontTx/>
              <a:buNone/>
            </a:pPr>
            <a:r>
              <a:rPr lang="sv-SE" altLang="sv-SE" sz="2400" smtClean="0">
                <a:latin typeface="Gill Alt One MT" pitchFamily="34" charset="0"/>
              </a:rPr>
              <a:t>			- Skötselområden</a:t>
            </a:r>
          </a:p>
          <a:p>
            <a:pPr eaLnBrk="1" hangingPunct="1">
              <a:buFontTx/>
              <a:buNone/>
            </a:pPr>
            <a:r>
              <a:rPr lang="sv-SE" altLang="sv-SE" sz="2400" smtClean="0">
                <a:latin typeface="Gill Alt One MT" pitchFamily="34" charset="0"/>
              </a:rPr>
              <a:t>			- Försäkring, bostadsrättstillägg</a:t>
            </a:r>
          </a:p>
          <a:p>
            <a:pPr eaLnBrk="1" hangingPunct="1"/>
            <a:endParaRPr lang="sv-SE" altLang="sv-SE"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ubrik 1"/>
          <p:cNvSpPr>
            <a:spLocks noGrp="1"/>
          </p:cNvSpPr>
          <p:nvPr>
            <p:ph type="title"/>
          </p:nvPr>
        </p:nvSpPr>
        <p:spPr/>
        <p:txBody>
          <a:bodyPr/>
          <a:lstStyle/>
          <a:p>
            <a:pPr algn="ctr" eaLnBrk="1" hangingPunct="1"/>
            <a:r>
              <a:rPr lang="sv-SE" altLang="sv-SE" smtClean="0"/>
              <a:t>Att bo i en bostadsrättsförening</a:t>
            </a:r>
          </a:p>
        </p:txBody>
      </p:sp>
      <p:sp>
        <p:nvSpPr>
          <p:cNvPr id="23555" name="Platshållare för innehåll 2"/>
          <p:cNvSpPr>
            <a:spLocks noGrp="1"/>
          </p:cNvSpPr>
          <p:nvPr>
            <p:ph idx="1"/>
          </p:nvPr>
        </p:nvSpPr>
        <p:spPr>
          <a:xfrm>
            <a:off x="468313" y="1628775"/>
            <a:ext cx="8229600" cy="4276725"/>
          </a:xfrm>
        </p:spPr>
        <p:txBody>
          <a:bodyPr/>
          <a:lstStyle/>
          <a:p>
            <a:pPr algn="ctr" eaLnBrk="1" hangingPunct="1">
              <a:buFontTx/>
              <a:buNone/>
            </a:pPr>
            <a:r>
              <a:rPr lang="sv-SE" altLang="sv-SE" sz="2400" b="1" dirty="0" smtClean="0">
                <a:latin typeface="Gill Alt One MT" pitchFamily="34" charset="0"/>
              </a:rPr>
              <a:t> Avgifter</a:t>
            </a:r>
            <a:r>
              <a:rPr lang="sv-SE" altLang="sv-SE" sz="2400" dirty="0" smtClean="0">
                <a:latin typeface="Gill Alt One MT" pitchFamily="34" charset="0"/>
              </a:rPr>
              <a:t>		</a:t>
            </a:r>
          </a:p>
          <a:p>
            <a:pPr eaLnBrk="1" hangingPunct="1">
              <a:buFontTx/>
              <a:buNone/>
            </a:pPr>
            <a:r>
              <a:rPr lang="sv-SE" altLang="sv-SE" sz="2400" dirty="0" smtClean="0">
                <a:latin typeface="Gill Alt One MT" pitchFamily="34" charset="0"/>
              </a:rPr>
              <a:t>Årsavgift </a:t>
            </a:r>
          </a:p>
          <a:p>
            <a:pPr lvl="1" eaLnBrk="1" hangingPunct="1"/>
            <a:r>
              <a:rPr lang="sv-SE" altLang="sv-SE" sz="2400" dirty="0" smtClean="0">
                <a:latin typeface="Gill Alt One MT" pitchFamily="34" charset="0"/>
              </a:rPr>
              <a:t>insatser </a:t>
            </a:r>
          </a:p>
          <a:p>
            <a:pPr lvl="1" eaLnBrk="1" hangingPunct="1"/>
            <a:r>
              <a:rPr lang="sv-SE" altLang="sv-SE" sz="2400" dirty="0" smtClean="0">
                <a:latin typeface="Gill Alt One MT" pitchFamily="34" charset="0"/>
              </a:rPr>
              <a:t>faktisk förbrukning (varmvattenförbrukning)</a:t>
            </a:r>
          </a:p>
          <a:p>
            <a:pPr lvl="1" eaLnBrk="1" hangingPunct="1"/>
            <a:r>
              <a:rPr lang="sv-SE" altLang="sv-SE" sz="2400" dirty="0" smtClean="0">
                <a:latin typeface="Gill Alt One MT" pitchFamily="34" charset="0"/>
              </a:rPr>
              <a:t>TV, telefon, internet (</a:t>
            </a:r>
            <a:r>
              <a:rPr lang="sv-SE" altLang="sv-SE" sz="2400" dirty="0" err="1" smtClean="0">
                <a:latin typeface="Gill Alt One MT" pitchFamily="34" charset="0"/>
              </a:rPr>
              <a:t>Triple</a:t>
            </a:r>
            <a:r>
              <a:rPr lang="sv-SE" altLang="sv-SE" sz="2400" dirty="0" smtClean="0">
                <a:latin typeface="Gill Alt One MT" pitchFamily="34" charset="0"/>
              </a:rPr>
              <a:t> play)</a:t>
            </a:r>
          </a:p>
          <a:p>
            <a:pPr eaLnBrk="1" hangingPunct="1">
              <a:buFontTx/>
              <a:buNone/>
            </a:pPr>
            <a:r>
              <a:rPr lang="sv-SE" altLang="sv-SE" sz="2400" dirty="0" smtClean="0">
                <a:latin typeface="Gill Alt One MT" pitchFamily="34" charset="0"/>
              </a:rPr>
              <a:t>Insats och upplåtelseavgift</a:t>
            </a:r>
          </a:p>
          <a:p>
            <a:pPr eaLnBrk="1" hangingPunct="1">
              <a:buFontTx/>
              <a:buNone/>
            </a:pPr>
            <a:r>
              <a:rPr lang="sv-SE" altLang="sv-SE" sz="2400" dirty="0" smtClean="0">
                <a:latin typeface="Gill Alt One MT" pitchFamily="34" charset="0"/>
              </a:rPr>
              <a:t>Pantsättnings- och överlåtelseavgifter		</a:t>
            </a:r>
          </a:p>
          <a:p>
            <a:pPr eaLnBrk="1" hangingPunct="1">
              <a:buFontTx/>
              <a:buNone/>
            </a:pPr>
            <a:r>
              <a:rPr lang="sv-SE" altLang="sv-SE" sz="2400" dirty="0" smtClean="0">
                <a:latin typeface="Gill Alt One MT" pitchFamily="34" charset="0"/>
              </a:rPr>
              <a:t>Övriga avgifter</a:t>
            </a:r>
            <a:endParaRPr lang="sv-SE" altLang="sv-SE" sz="2400" dirty="0"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ubrik 1"/>
          <p:cNvSpPr>
            <a:spLocks noGrp="1"/>
          </p:cNvSpPr>
          <p:nvPr>
            <p:ph type="title"/>
          </p:nvPr>
        </p:nvSpPr>
        <p:spPr/>
        <p:txBody>
          <a:bodyPr/>
          <a:lstStyle/>
          <a:p>
            <a:pPr algn="ctr" eaLnBrk="1" hangingPunct="1"/>
            <a:r>
              <a:rPr lang="sv-SE" altLang="sv-SE" dirty="0" smtClean="0">
                <a:solidFill>
                  <a:schemeClr val="tx1"/>
                </a:solidFill>
              </a:rPr>
              <a:t>Att bo i en bostadsrättsförening</a:t>
            </a:r>
          </a:p>
        </p:txBody>
      </p:sp>
      <p:sp>
        <p:nvSpPr>
          <p:cNvPr id="24579" name="Platshållare för innehåll 2"/>
          <p:cNvSpPr>
            <a:spLocks noGrp="1"/>
          </p:cNvSpPr>
          <p:nvPr>
            <p:ph idx="1"/>
          </p:nvPr>
        </p:nvSpPr>
        <p:spPr/>
        <p:txBody>
          <a:bodyPr/>
          <a:lstStyle/>
          <a:p>
            <a:pPr algn="ctr" eaLnBrk="1" hangingPunct="1">
              <a:buFontTx/>
              <a:buNone/>
            </a:pPr>
            <a:r>
              <a:rPr lang="sv-SE" altLang="sv-SE" sz="2400" b="1" dirty="0" smtClean="0">
                <a:latin typeface="Gill Alt One MT" pitchFamily="34" charset="0"/>
              </a:rPr>
              <a:t>Beskattning</a:t>
            </a:r>
            <a:r>
              <a:rPr lang="sv-SE" altLang="sv-SE" sz="2400" dirty="0" smtClean="0">
                <a:latin typeface="Gill Alt One MT" pitchFamily="34" charset="0"/>
              </a:rPr>
              <a:t>	</a:t>
            </a:r>
          </a:p>
          <a:p>
            <a:pPr algn="ctr" eaLnBrk="1" hangingPunct="1">
              <a:buFontTx/>
              <a:buNone/>
            </a:pPr>
            <a:endParaRPr lang="sv-SE" altLang="sv-SE" sz="2400" dirty="0" smtClean="0">
              <a:latin typeface="Gill Alt One MT" pitchFamily="34" charset="0"/>
            </a:endParaRPr>
          </a:p>
          <a:p>
            <a:pPr eaLnBrk="1" hangingPunct="1">
              <a:buFontTx/>
              <a:buNone/>
            </a:pPr>
            <a:r>
              <a:rPr lang="sv-SE" altLang="sv-SE" sz="2400" dirty="0" smtClean="0">
                <a:latin typeface="Gill Alt One MT" pitchFamily="34" charset="0"/>
              </a:rPr>
              <a:t>Kommunal fastighetsavgift per lägenhet</a:t>
            </a:r>
          </a:p>
          <a:p>
            <a:pPr eaLnBrk="1" hangingPunct="1">
              <a:buFontTx/>
              <a:buNone/>
            </a:pPr>
            <a:endParaRPr lang="sv-SE" altLang="sv-SE" sz="2400" dirty="0" smtClean="0">
              <a:latin typeface="Gill Alt One MT" pitchFamily="34" charset="0"/>
            </a:endParaRPr>
          </a:p>
          <a:p>
            <a:pPr eaLnBrk="1" hangingPunct="1">
              <a:buFontTx/>
              <a:buNone/>
            </a:pPr>
            <a:r>
              <a:rPr lang="sv-SE" altLang="sv-SE" sz="2400" dirty="0" smtClean="0">
                <a:latin typeface="Gill Alt One MT" pitchFamily="34" charset="0"/>
              </a:rPr>
              <a:t>Fastighetsskatt lokaler: Föreningen har inga lokaler för uthyrning</a:t>
            </a:r>
          </a:p>
          <a:p>
            <a:pPr eaLnBrk="1" hangingPunct="1">
              <a:buFontTx/>
              <a:buNone/>
            </a:pPr>
            <a:endParaRPr lang="sv-SE" altLang="sv-SE" sz="2400" dirty="0" smtClean="0">
              <a:latin typeface="Gill Alt One MT" pitchFamily="34" charset="0"/>
            </a:endParaRPr>
          </a:p>
          <a:p>
            <a:pPr eaLnBrk="1" hangingPunct="1">
              <a:buFontTx/>
              <a:buNone/>
            </a:pPr>
            <a:r>
              <a:rPr lang="sv-SE" altLang="sv-SE" sz="2400" dirty="0" smtClean="0">
                <a:latin typeface="Gill Alt One MT" pitchFamily="34" charset="0"/>
              </a:rPr>
              <a:t>Fastighetsskatt bostäder under uppförande        </a:t>
            </a:r>
          </a:p>
          <a:p>
            <a:pPr eaLnBrk="1" hangingPunct="1">
              <a:buFontTx/>
              <a:buNone/>
            </a:pPr>
            <a:r>
              <a:rPr lang="sv-SE" altLang="sv-SE" sz="2400" dirty="0" smtClean="0">
                <a:latin typeface="Gill Alt One MT" pitchFamily="34" charset="0"/>
              </a:rPr>
              <a:t>               </a:t>
            </a:r>
          </a:p>
          <a:p>
            <a:pPr eaLnBrk="1" hangingPunct="1">
              <a:buFontTx/>
              <a:buNone/>
            </a:pPr>
            <a:r>
              <a:rPr lang="sv-SE" altLang="sv-SE" sz="2400" dirty="0" smtClean="0">
                <a:latin typeface="Gill Alt One MT" pitchFamily="34" charset="0"/>
              </a:rPr>
              <a:t>Kapitalinkomstskatt</a:t>
            </a:r>
          </a:p>
          <a:p>
            <a:pPr eaLnBrk="1" hangingPunct="1"/>
            <a:endParaRPr lang="sv-SE" altLang="sv-SE" dirty="0" smtClean="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algn="ctr" eaLnBrk="1" hangingPunct="1"/>
            <a:r>
              <a:rPr lang="sv-SE" altLang="sv-SE" dirty="0" smtClean="0">
                <a:solidFill>
                  <a:schemeClr val="tx1"/>
                </a:solidFill>
              </a:rPr>
              <a:t>Föreningsstämma</a:t>
            </a:r>
          </a:p>
        </p:txBody>
      </p:sp>
      <p:sp>
        <p:nvSpPr>
          <p:cNvPr id="25603" name="Rectangle 3"/>
          <p:cNvSpPr>
            <a:spLocks noGrp="1" noChangeArrowheads="1"/>
          </p:cNvSpPr>
          <p:nvPr>
            <p:ph type="body" idx="1"/>
          </p:nvPr>
        </p:nvSpPr>
        <p:spPr/>
        <p:txBody>
          <a:bodyPr/>
          <a:lstStyle/>
          <a:p>
            <a:pPr eaLnBrk="1" hangingPunct="1">
              <a:lnSpc>
                <a:spcPct val="80000"/>
              </a:lnSpc>
            </a:pPr>
            <a:r>
              <a:rPr lang="sv-SE" altLang="sv-SE" sz="2400" dirty="0" smtClean="0">
                <a:latin typeface="Gill Alt One MT Lt" pitchFamily="34" charset="0"/>
              </a:rPr>
              <a:t>Brf Lillsjöparken kommer att ha sin första föreningsstämma med boendemedlemmar den 9 juni 2014.</a:t>
            </a:r>
          </a:p>
          <a:p>
            <a:pPr marL="0" indent="0" eaLnBrk="1" hangingPunct="1">
              <a:lnSpc>
                <a:spcPct val="80000"/>
              </a:lnSpc>
              <a:buNone/>
            </a:pPr>
            <a:endParaRPr lang="sv-SE" altLang="sv-SE" sz="2400" dirty="0" smtClean="0">
              <a:latin typeface="Gill Alt One MT Lt" pitchFamily="34" charset="0"/>
            </a:endParaRPr>
          </a:p>
          <a:p>
            <a:pPr eaLnBrk="1" hangingPunct="1">
              <a:lnSpc>
                <a:spcPct val="80000"/>
              </a:lnSpc>
            </a:pPr>
            <a:r>
              <a:rPr lang="sv-SE" altLang="sv-SE" sz="2400" dirty="0" smtClean="0">
                <a:latin typeface="Gill Alt One MT Lt" pitchFamily="34" charset="0"/>
              </a:rPr>
              <a:t>Den styrelse som är utsedd av </a:t>
            </a:r>
            <a:r>
              <a:rPr lang="sv-SE" altLang="sv-SE" sz="2400" dirty="0" err="1" smtClean="0">
                <a:latin typeface="Gill Alt One MT Lt" pitchFamily="34" charset="0"/>
              </a:rPr>
              <a:t>Gar</a:t>
            </a:r>
            <a:r>
              <a:rPr lang="sv-SE" altLang="sv-SE" sz="2400" dirty="0" smtClean="0">
                <a:latin typeface="Gill Alt One MT Lt" pitchFamily="34" charset="0"/>
              </a:rPr>
              <a:t>-Bo kommer att sitta kvar tills projektet har erhållit godkänd slutbesiktning och föreningens lån har slutfinansierats, utträde sker troligtvis vid föreningsstämman 2014.</a:t>
            </a:r>
          </a:p>
          <a:p>
            <a:pPr eaLnBrk="1" hangingPunct="1">
              <a:lnSpc>
                <a:spcPct val="80000"/>
              </a:lnSpc>
              <a:buFontTx/>
              <a:buNone/>
            </a:pPr>
            <a:endParaRPr lang="sv-SE" altLang="sv-SE" sz="2400" dirty="0">
              <a:latin typeface="Gill Alt One MT Lt" pitchFamily="34" charset="0"/>
            </a:endParaRPr>
          </a:p>
          <a:p>
            <a:pPr eaLnBrk="1" hangingPunct="1">
              <a:lnSpc>
                <a:spcPct val="80000"/>
              </a:lnSpc>
            </a:pPr>
            <a:r>
              <a:rPr lang="sv-SE" altLang="sv-SE" sz="2400" dirty="0" smtClean="0">
                <a:latin typeface="Gill Alt One MT Lt" pitchFamily="34" charset="0"/>
              </a:rPr>
              <a:t>Medlemmar som väljs in i styrelsen kommer att erbjudas en  baskurs i styrelsearbete. Kursen hålls under hösten 2014.</a:t>
            </a:r>
          </a:p>
          <a:p>
            <a:pPr eaLnBrk="1" hangingPunct="1">
              <a:lnSpc>
                <a:spcPct val="80000"/>
              </a:lnSpc>
              <a:buFontTx/>
              <a:buNone/>
            </a:pPr>
            <a:endParaRPr lang="sv-SE" altLang="sv-SE" sz="2400" dirty="0" smtClean="0">
              <a:latin typeface="Gill Alt One MT Lt" pitchFamily="34"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algn="ctr" eaLnBrk="1" hangingPunct="1"/>
            <a:r>
              <a:rPr lang="sv-SE" altLang="sv-SE" dirty="0" smtClean="0">
                <a:solidFill>
                  <a:schemeClr val="tx1"/>
                </a:solidFill>
              </a:rPr>
              <a:t>Förvaltning</a:t>
            </a:r>
          </a:p>
        </p:txBody>
      </p:sp>
      <p:sp>
        <p:nvSpPr>
          <p:cNvPr id="26627" name="Rectangle 3"/>
          <p:cNvSpPr>
            <a:spLocks noGrp="1" noChangeArrowheads="1"/>
          </p:cNvSpPr>
          <p:nvPr>
            <p:ph type="body" idx="1"/>
          </p:nvPr>
        </p:nvSpPr>
        <p:spPr>
          <a:xfrm>
            <a:off x="457200" y="1600200"/>
            <a:ext cx="8362950" cy="4205288"/>
          </a:xfrm>
        </p:spPr>
        <p:txBody>
          <a:bodyPr/>
          <a:lstStyle/>
          <a:p>
            <a:pPr eaLnBrk="1" hangingPunct="1">
              <a:lnSpc>
                <a:spcPct val="90000"/>
              </a:lnSpc>
            </a:pPr>
            <a:r>
              <a:rPr lang="sv-SE" altLang="sv-SE" sz="2400" dirty="0" smtClean="0">
                <a:latin typeface="Gill Alt One MT Lt" pitchFamily="34" charset="0"/>
              </a:rPr>
              <a:t>Föreningen har avtal med JM AB om ekonomisk förvaltning till 2015-12-31.</a:t>
            </a:r>
          </a:p>
          <a:p>
            <a:pPr marL="0" indent="0" eaLnBrk="1" hangingPunct="1">
              <a:lnSpc>
                <a:spcPct val="90000"/>
              </a:lnSpc>
              <a:buNone/>
            </a:pPr>
            <a:endParaRPr lang="sv-SE" altLang="sv-SE" sz="2400" dirty="0" smtClean="0">
              <a:latin typeface="Gill Alt One MT Lt" pitchFamily="34" charset="0"/>
            </a:endParaRPr>
          </a:p>
          <a:p>
            <a:pPr eaLnBrk="1" hangingPunct="1">
              <a:lnSpc>
                <a:spcPct val="90000"/>
              </a:lnSpc>
            </a:pPr>
            <a:r>
              <a:rPr lang="sv-SE" altLang="sv-SE" sz="2400" dirty="0" smtClean="0">
                <a:latin typeface="Gill Alt One MT Lt" pitchFamily="34" charset="0"/>
              </a:rPr>
              <a:t>Ekonomisk förvaltare på JM AB är Helene Ferm	</a:t>
            </a:r>
          </a:p>
          <a:p>
            <a:pPr eaLnBrk="1" hangingPunct="1">
              <a:lnSpc>
                <a:spcPct val="90000"/>
              </a:lnSpc>
              <a:buFontTx/>
              <a:buNone/>
            </a:pPr>
            <a:r>
              <a:rPr lang="sv-SE" altLang="sv-SE" sz="2400" dirty="0" smtClean="0">
                <a:latin typeface="Gill Alt One MT Lt" pitchFamily="34" charset="0"/>
              </a:rPr>
              <a:t>   </a:t>
            </a:r>
          </a:p>
          <a:p>
            <a:pPr eaLnBrk="1" hangingPunct="1">
              <a:lnSpc>
                <a:spcPct val="90000"/>
              </a:lnSpc>
            </a:pPr>
            <a:r>
              <a:rPr lang="sv-SE" altLang="sv-SE" sz="2400" dirty="0" smtClean="0">
                <a:latin typeface="Gill Alt One MT Lt" pitchFamily="34" charset="0"/>
              </a:rPr>
              <a:t>JM AB har i sin tur tecknat avtal med SBC för hantering av;</a:t>
            </a:r>
          </a:p>
          <a:p>
            <a:pPr eaLnBrk="1" hangingPunct="1">
              <a:lnSpc>
                <a:spcPct val="90000"/>
              </a:lnSpc>
              <a:buFontTx/>
              <a:buNone/>
            </a:pPr>
            <a:r>
              <a:rPr lang="sv-SE" altLang="sv-SE" sz="2400" dirty="0" smtClean="0">
                <a:latin typeface="Gill Alt One MT Lt" pitchFamily="34" charset="0"/>
              </a:rPr>
              <a:t>	- Medlemsavgifter, överlåtelser, pantförskrivning etc.</a:t>
            </a:r>
          </a:p>
          <a:p>
            <a:pPr eaLnBrk="1" hangingPunct="1">
              <a:lnSpc>
                <a:spcPct val="90000"/>
              </a:lnSpc>
              <a:buFontTx/>
              <a:buNone/>
            </a:pPr>
            <a:r>
              <a:rPr lang="sv-SE" altLang="sv-SE" sz="2400" dirty="0" smtClean="0">
                <a:latin typeface="Gill Alt One MT Lt" pitchFamily="34" charset="0"/>
              </a:rPr>
              <a:t>	- Budget, årsredovisning</a:t>
            </a:r>
          </a:p>
          <a:p>
            <a:pPr eaLnBrk="1" hangingPunct="1">
              <a:lnSpc>
                <a:spcPct val="90000"/>
              </a:lnSpc>
              <a:buFontTx/>
              <a:buNone/>
            </a:pPr>
            <a:r>
              <a:rPr lang="sv-SE" altLang="sv-SE" sz="2400" dirty="0" smtClean="0">
                <a:latin typeface="Gill Alt One MT Lt" pitchFamily="34" charset="0"/>
              </a:rPr>
              <a:t>	</a:t>
            </a:r>
            <a:endParaRPr lang="sv-SE" altLang="sv-SE" sz="2400" dirty="0"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algn="ctr" eaLnBrk="1" hangingPunct="1"/>
            <a:r>
              <a:rPr lang="sv-SE" altLang="sv-SE" smtClean="0"/>
              <a:t>Förvaltning	</a:t>
            </a:r>
          </a:p>
        </p:txBody>
      </p:sp>
      <p:sp>
        <p:nvSpPr>
          <p:cNvPr id="27651" name="Rectangle 3"/>
          <p:cNvSpPr>
            <a:spLocks noGrp="1" noChangeArrowheads="1"/>
          </p:cNvSpPr>
          <p:nvPr>
            <p:ph type="body" idx="1"/>
          </p:nvPr>
        </p:nvSpPr>
        <p:spPr/>
        <p:txBody>
          <a:bodyPr/>
          <a:lstStyle/>
          <a:p>
            <a:pPr eaLnBrk="1" hangingPunct="1">
              <a:lnSpc>
                <a:spcPct val="90000"/>
              </a:lnSpc>
            </a:pPr>
            <a:r>
              <a:rPr lang="sv-SE" altLang="sv-SE" sz="2400" dirty="0" smtClean="0">
                <a:latin typeface="Gill Alt One MT Lt" pitchFamily="34" charset="0"/>
              </a:rPr>
              <a:t>Föreningen har avtal med JM AB om teknisk förvaltning. Avtalet gäller under två år från godkänd slutbesiktning av entreprenaden. </a:t>
            </a:r>
          </a:p>
          <a:p>
            <a:pPr eaLnBrk="1" hangingPunct="1">
              <a:lnSpc>
                <a:spcPct val="90000"/>
              </a:lnSpc>
              <a:buFontTx/>
              <a:buNone/>
            </a:pPr>
            <a:r>
              <a:rPr lang="sv-SE" altLang="sv-SE" sz="2400" dirty="0" smtClean="0">
                <a:latin typeface="Gill Alt One MT Lt" pitchFamily="34" charset="0"/>
              </a:rPr>
              <a:t>                                                                             </a:t>
            </a:r>
          </a:p>
          <a:p>
            <a:pPr eaLnBrk="1" hangingPunct="1">
              <a:lnSpc>
                <a:spcPct val="90000"/>
              </a:lnSpc>
            </a:pPr>
            <a:r>
              <a:rPr lang="sv-SE" altLang="sv-SE" sz="2400" dirty="0" smtClean="0">
                <a:latin typeface="Gill Alt One MT Lt" pitchFamily="34" charset="0"/>
              </a:rPr>
              <a:t>Teknisk förvaltare JM AB, Ylva Filipsson</a:t>
            </a:r>
          </a:p>
          <a:p>
            <a:pPr eaLnBrk="1" hangingPunct="1">
              <a:lnSpc>
                <a:spcPct val="90000"/>
              </a:lnSpc>
              <a:buFontTx/>
              <a:buNone/>
            </a:pPr>
            <a:r>
              <a:rPr lang="sv-SE" altLang="sv-SE" sz="2400" dirty="0" smtClean="0">
                <a:latin typeface="Gill Alt One MT Lt" pitchFamily="34" charset="0"/>
              </a:rPr>
              <a:t>	</a:t>
            </a:r>
          </a:p>
          <a:p>
            <a:pPr eaLnBrk="1" hangingPunct="1">
              <a:lnSpc>
                <a:spcPct val="90000"/>
              </a:lnSpc>
            </a:pPr>
            <a:r>
              <a:rPr lang="sv-SE" altLang="sv-SE" sz="2400" dirty="0" smtClean="0">
                <a:latin typeface="Gill Alt One MT Lt" pitchFamily="34" charset="0"/>
              </a:rPr>
              <a:t>I teknisk förvaltning ingår bl. a trädgårdsskötsel, snöröjning, halkbekämpning, trappstädning, lampronder och tillsyn av gemensamma utrymmen, undercentral och </a:t>
            </a:r>
            <a:r>
              <a:rPr lang="sv-SE" altLang="sv-SE" sz="2400" dirty="0" err="1" smtClean="0">
                <a:latin typeface="Gill Alt One MT Lt" pitchFamily="34" charset="0"/>
              </a:rPr>
              <a:t>elrum</a:t>
            </a:r>
            <a:r>
              <a:rPr lang="sv-SE" altLang="sv-SE" sz="2400" dirty="0" smtClean="0">
                <a:latin typeface="Gill Alt One MT Lt" pitchFamily="34" charset="0"/>
              </a:rPr>
              <a:t>. </a:t>
            </a:r>
          </a:p>
          <a:p>
            <a:pPr eaLnBrk="1" hangingPunct="1">
              <a:lnSpc>
                <a:spcPct val="90000"/>
              </a:lnSpc>
            </a:pPr>
            <a:endParaRPr lang="sv-SE" altLang="sv-SE" sz="2400" dirty="0"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algn="ctr" eaLnBrk="1" hangingPunct="1"/>
            <a:r>
              <a:rPr lang="sv-SE" altLang="sv-SE" dirty="0" smtClean="0">
                <a:solidFill>
                  <a:schemeClr val="tx1"/>
                </a:solidFill>
              </a:rPr>
              <a:t>Föreningens ekonomi</a:t>
            </a:r>
          </a:p>
        </p:txBody>
      </p:sp>
      <p:sp>
        <p:nvSpPr>
          <p:cNvPr id="28675" name="Rectangle 3"/>
          <p:cNvSpPr>
            <a:spLocks noGrp="1" noChangeArrowheads="1"/>
          </p:cNvSpPr>
          <p:nvPr>
            <p:ph type="body" idx="1"/>
          </p:nvPr>
        </p:nvSpPr>
        <p:spPr/>
        <p:txBody>
          <a:bodyPr/>
          <a:lstStyle/>
          <a:p>
            <a:pPr algn="ctr" eaLnBrk="1" hangingPunct="1">
              <a:buFontTx/>
              <a:buNone/>
            </a:pPr>
            <a:endParaRPr lang="sv-SE" altLang="sv-SE" b="1" dirty="0" smtClean="0">
              <a:latin typeface="Gill Alt One MT Lt" pitchFamily="34" charset="0"/>
            </a:endParaRPr>
          </a:p>
          <a:p>
            <a:pPr algn="ctr" eaLnBrk="1" hangingPunct="1">
              <a:buFontTx/>
              <a:buNone/>
            </a:pPr>
            <a:r>
              <a:rPr lang="sv-SE" altLang="sv-SE" b="1" dirty="0" smtClean="0">
                <a:latin typeface="Gill Alt One MT Lt" pitchFamily="34" charset="0"/>
              </a:rPr>
              <a:t>118 460 000</a:t>
            </a:r>
          </a:p>
          <a:p>
            <a:pPr algn="ctr" eaLnBrk="1" hangingPunct="1">
              <a:buFontTx/>
              <a:buNone/>
            </a:pPr>
            <a:endParaRPr lang="sv-SE" altLang="sv-SE" b="1" dirty="0" smtClean="0">
              <a:latin typeface="Gill Alt One MT Lt" pitchFamily="34" charset="0"/>
            </a:endParaRPr>
          </a:p>
          <a:p>
            <a:pPr eaLnBrk="1" hangingPunct="1">
              <a:buFontTx/>
              <a:buNone/>
            </a:pPr>
            <a:r>
              <a:rPr lang="sv-SE" altLang="sv-SE" sz="2000" b="1" dirty="0" smtClean="0">
                <a:latin typeface="Gill Alt One MT Lt" pitchFamily="34" charset="0"/>
              </a:rPr>
              <a:t>		Insatser		55 058 000</a:t>
            </a:r>
          </a:p>
          <a:p>
            <a:pPr eaLnBrk="1" hangingPunct="1">
              <a:buFontTx/>
              <a:buNone/>
            </a:pPr>
            <a:r>
              <a:rPr lang="sv-SE" altLang="sv-SE" sz="2000" b="1" dirty="0" smtClean="0">
                <a:latin typeface="Gill Alt One MT Lt" pitchFamily="34" charset="0"/>
              </a:rPr>
              <a:t>		Upplåtelseavgifter	40 002 000</a:t>
            </a:r>
          </a:p>
          <a:p>
            <a:pPr eaLnBrk="1" hangingPunct="1">
              <a:buFontTx/>
              <a:buNone/>
            </a:pPr>
            <a:r>
              <a:rPr lang="sv-SE" altLang="sv-SE" sz="2000" b="1" dirty="0" smtClean="0">
                <a:latin typeface="Gill Alt One MT Lt" pitchFamily="34" charset="0"/>
              </a:rPr>
              <a:t>		Långfristiga lån	23 400 000</a:t>
            </a:r>
          </a:p>
          <a:p>
            <a:pPr eaLnBrk="1" hangingPunct="1">
              <a:buFontTx/>
              <a:buNone/>
            </a:pPr>
            <a:endParaRPr lang="sv-SE" altLang="sv-SE" b="1" dirty="0" smtClean="0">
              <a:latin typeface="Gill Alt One MT Lt" pitchFamily="34"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a:graphicFrameLocks noGrp="1"/>
          </p:cNvGraphicFramePr>
          <p:nvPr>
            <p:extLst>
              <p:ext uri="{D42A27DB-BD31-4B8C-83A1-F6EECF244321}">
                <p14:modId xmlns:p14="http://schemas.microsoft.com/office/powerpoint/2010/main" val="176528148"/>
              </p:ext>
            </p:extLst>
          </p:nvPr>
        </p:nvGraphicFramePr>
        <p:xfrm>
          <a:off x="-684584" y="1772816"/>
          <a:ext cx="9304587" cy="4694737"/>
        </p:xfrm>
        <a:graphic>
          <a:graphicData uri="http://schemas.openxmlformats.org/drawingml/2006/chart">
            <c:chart xmlns:c="http://schemas.openxmlformats.org/drawingml/2006/chart" xmlns:r="http://schemas.openxmlformats.org/officeDocument/2006/relationships" r:id="rId2"/>
          </a:graphicData>
        </a:graphic>
      </p:graphicFrame>
      <p:sp>
        <p:nvSpPr>
          <p:cNvPr id="5" name="Rectangle 2"/>
          <p:cNvSpPr>
            <a:spLocks noGrp="1" noChangeArrowheads="1"/>
          </p:cNvSpPr>
          <p:nvPr>
            <p:ph type="title"/>
          </p:nvPr>
        </p:nvSpPr>
        <p:spPr/>
        <p:txBody>
          <a:bodyPr/>
          <a:lstStyle/>
          <a:p>
            <a:pPr algn="ctr" eaLnBrk="1" hangingPunct="1"/>
            <a:r>
              <a:rPr lang="sv-SE" altLang="sv-SE" smtClean="0">
                <a:solidFill>
                  <a:schemeClr val="tx1"/>
                </a:solidFill>
              </a:rPr>
              <a:t>Föreningens ekonomi</a:t>
            </a:r>
          </a:p>
        </p:txBody>
      </p:sp>
    </p:spTree>
    <p:extLst>
      <p:ext uri="{BB962C8B-B14F-4D97-AF65-F5344CB8AC3E}">
        <p14:creationId xmlns:p14="http://schemas.microsoft.com/office/powerpoint/2010/main" val="37213469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algn="ctr" eaLnBrk="1" hangingPunct="1"/>
            <a:r>
              <a:rPr lang="sv-SE" altLang="sv-SE" smtClean="0">
                <a:solidFill>
                  <a:schemeClr val="tx1"/>
                </a:solidFill>
              </a:rPr>
              <a:t>Föreningens ekonomi</a:t>
            </a:r>
          </a:p>
        </p:txBody>
      </p:sp>
      <p:graphicFrame>
        <p:nvGraphicFramePr>
          <p:cNvPr id="5" name="Platshållare för innehåll 4"/>
          <p:cNvGraphicFramePr>
            <a:graphicFrameLocks noGrp="1"/>
          </p:cNvGraphicFramePr>
          <p:nvPr>
            <p:ph idx="1"/>
            <p:extLst>
              <p:ext uri="{D42A27DB-BD31-4B8C-83A1-F6EECF244321}">
                <p14:modId xmlns:p14="http://schemas.microsoft.com/office/powerpoint/2010/main" val="2581139734"/>
              </p:ext>
            </p:extLst>
          </p:nvPr>
        </p:nvGraphicFramePr>
        <p:xfrm>
          <a:off x="107504" y="1412777"/>
          <a:ext cx="8877672" cy="5445224"/>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ubrik 1"/>
          <p:cNvSpPr>
            <a:spLocks noGrp="1"/>
          </p:cNvSpPr>
          <p:nvPr>
            <p:ph type="title"/>
          </p:nvPr>
        </p:nvSpPr>
        <p:spPr/>
        <p:txBody>
          <a:bodyPr/>
          <a:lstStyle/>
          <a:p>
            <a:pPr algn="ctr"/>
            <a:r>
              <a:rPr lang="sv-SE" altLang="sv-SE" dirty="0" smtClean="0">
                <a:solidFill>
                  <a:schemeClr val="tx1"/>
                </a:solidFill>
              </a:rPr>
              <a:t>Föreningens ekonomi </a:t>
            </a:r>
          </a:p>
        </p:txBody>
      </p:sp>
      <p:graphicFrame>
        <p:nvGraphicFramePr>
          <p:cNvPr id="6" name="Tabell 5"/>
          <p:cNvGraphicFramePr>
            <a:graphicFrameLocks noGrp="1"/>
          </p:cNvGraphicFramePr>
          <p:nvPr>
            <p:extLst>
              <p:ext uri="{D42A27DB-BD31-4B8C-83A1-F6EECF244321}">
                <p14:modId xmlns:p14="http://schemas.microsoft.com/office/powerpoint/2010/main" val="826494032"/>
              </p:ext>
            </p:extLst>
          </p:nvPr>
        </p:nvGraphicFramePr>
        <p:xfrm>
          <a:off x="467544" y="1484789"/>
          <a:ext cx="8208912" cy="3816418"/>
        </p:xfrm>
        <a:graphic>
          <a:graphicData uri="http://schemas.openxmlformats.org/drawingml/2006/table">
            <a:tbl>
              <a:tblPr/>
              <a:tblGrid>
                <a:gridCol w="1212880"/>
                <a:gridCol w="1124989"/>
                <a:gridCol w="1177724"/>
                <a:gridCol w="1089835"/>
                <a:gridCol w="404294"/>
                <a:gridCol w="861320"/>
                <a:gridCol w="1177724"/>
                <a:gridCol w="1160146"/>
              </a:tblGrid>
              <a:tr h="474089">
                <a:tc gridSpan="4">
                  <a:txBody>
                    <a:bodyPr/>
                    <a:lstStyle/>
                    <a:p>
                      <a:pPr algn="ctr" fontAlgn="b"/>
                      <a:r>
                        <a:rPr lang="sv-SE" sz="2000" b="1" i="0" u="none" strike="noStrike" dirty="0">
                          <a:solidFill>
                            <a:srgbClr val="FF0000"/>
                          </a:solidFill>
                          <a:effectLst/>
                          <a:latin typeface="Calibri"/>
                        </a:rPr>
                        <a:t>Ekonomisk plan</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hMerge="1">
                  <a:txBody>
                    <a:bodyPr/>
                    <a:lstStyle/>
                    <a:p>
                      <a:endParaRPr lang="sv-SE"/>
                    </a:p>
                  </a:txBody>
                  <a:tcPr/>
                </a:tc>
                <a:tc hMerge="1">
                  <a:txBody>
                    <a:bodyPr/>
                    <a:lstStyle/>
                    <a:p>
                      <a:endParaRPr lang="sv-SE"/>
                    </a:p>
                  </a:txBody>
                  <a:tcPr/>
                </a:tc>
                <a:tc hMerge="1">
                  <a:txBody>
                    <a:bodyPr/>
                    <a:lstStyle/>
                    <a:p>
                      <a:endParaRPr lang="sv-SE"/>
                    </a:p>
                  </a:txBody>
                  <a:tcPr/>
                </a:tc>
                <a:tc>
                  <a:txBody>
                    <a:bodyPr/>
                    <a:lstStyle/>
                    <a:p>
                      <a:pPr algn="ctr" fontAlgn="b"/>
                      <a:endParaRPr lang="sv-SE" sz="2000" b="1" i="0" u="none" strike="noStrike">
                        <a:solidFill>
                          <a:srgbClr val="000000"/>
                        </a:solidFill>
                        <a:effectLst/>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gridSpan="3">
                  <a:txBody>
                    <a:bodyPr/>
                    <a:lstStyle/>
                    <a:p>
                      <a:pPr algn="ctr" fontAlgn="b"/>
                      <a:r>
                        <a:rPr lang="sv-SE" sz="2000" b="1" i="1" u="none" strike="noStrike">
                          <a:solidFill>
                            <a:srgbClr val="0000FF"/>
                          </a:solidFill>
                          <a:effectLst/>
                          <a:latin typeface="Calibri"/>
                        </a:rPr>
                        <a:t>Aktuell ränta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hMerge="1">
                  <a:txBody>
                    <a:bodyPr/>
                    <a:lstStyle/>
                    <a:p>
                      <a:endParaRPr lang="sv-SE"/>
                    </a:p>
                  </a:txBody>
                  <a:tcPr/>
                </a:tc>
                <a:tc hMerge="1">
                  <a:txBody>
                    <a:bodyPr/>
                    <a:lstStyle/>
                    <a:p>
                      <a:endParaRPr lang="sv-SE"/>
                    </a:p>
                  </a:txBody>
                  <a:tcPr/>
                </a:tc>
              </a:tr>
              <a:tr h="474089">
                <a:tc>
                  <a:txBody>
                    <a:bodyPr/>
                    <a:lstStyle/>
                    <a:p>
                      <a:pPr algn="l" fontAlgn="b"/>
                      <a:r>
                        <a:rPr lang="sv-SE" sz="2000" b="0" i="0" u="none" strike="noStrike" dirty="0">
                          <a:solidFill>
                            <a:srgbClr val="FF0000"/>
                          </a:solidFill>
                          <a:effectLst/>
                          <a:latin typeface="Calibri"/>
                        </a:rPr>
                        <a:t>Belopp</a:t>
                      </a:r>
                    </a:p>
                  </a:txBody>
                  <a:tcPr marL="9525" marR="9525" marT="9525"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sv-SE" sz="2000" b="0" i="0" u="none" strike="noStrike" dirty="0">
                          <a:solidFill>
                            <a:srgbClr val="FF0000"/>
                          </a:solidFill>
                          <a:effectLst/>
                          <a:latin typeface="Calibri"/>
                        </a:rPr>
                        <a:t>Löptid</a:t>
                      </a:r>
                    </a:p>
                  </a:txBody>
                  <a:tcPr marL="9525" marR="9525" marT="9525" marB="0" anchor="b">
                    <a:lnL>
                      <a:noFill/>
                    </a:lnL>
                    <a:lnR>
                      <a:noFill/>
                    </a:lnR>
                    <a:lnT>
                      <a:noFill/>
                    </a:lnT>
                    <a:lnB>
                      <a:noFill/>
                    </a:lnB>
                  </a:tcPr>
                </a:tc>
                <a:tc>
                  <a:txBody>
                    <a:bodyPr/>
                    <a:lstStyle/>
                    <a:p>
                      <a:pPr algn="l" fontAlgn="b"/>
                      <a:r>
                        <a:rPr lang="sv-SE" sz="2000" b="0" i="0" u="none" strike="noStrike">
                          <a:solidFill>
                            <a:srgbClr val="FF0000"/>
                          </a:solidFill>
                          <a:effectLst/>
                          <a:latin typeface="Calibri"/>
                        </a:rPr>
                        <a:t>Räntesats</a:t>
                      </a:r>
                    </a:p>
                  </a:txBody>
                  <a:tcPr marL="9525" marR="9525" marT="9525" marB="0" anchor="b">
                    <a:lnL>
                      <a:noFill/>
                    </a:lnL>
                    <a:lnR>
                      <a:noFill/>
                    </a:lnR>
                    <a:lnT>
                      <a:noFill/>
                    </a:lnT>
                    <a:lnB>
                      <a:noFill/>
                    </a:lnB>
                  </a:tcPr>
                </a:tc>
                <a:tc>
                  <a:txBody>
                    <a:bodyPr/>
                    <a:lstStyle/>
                    <a:p>
                      <a:pPr algn="l" fontAlgn="b"/>
                      <a:r>
                        <a:rPr lang="sv-SE" sz="2000" b="0" i="0" u="none" strike="noStrike">
                          <a:solidFill>
                            <a:srgbClr val="FF0000"/>
                          </a:solidFill>
                          <a:effectLst/>
                          <a:latin typeface="Calibri"/>
                        </a:rPr>
                        <a:t> </a:t>
                      </a:r>
                    </a:p>
                  </a:txBody>
                  <a:tcPr marL="9525" marR="9525" marT="9525"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endParaRPr lang="sv-SE" sz="2000" b="0" i="0" u="none" strike="noStrike">
                        <a:solidFill>
                          <a:srgbClr val="000000"/>
                        </a:solidFill>
                        <a:effectLst/>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sv-SE" sz="2000" b="0" i="1" u="none" strike="noStrike">
                          <a:solidFill>
                            <a:srgbClr val="0000FF"/>
                          </a:solidFill>
                          <a:effectLst/>
                          <a:latin typeface="Calibri"/>
                        </a:rPr>
                        <a:t>Löptid</a:t>
                      </a:r>
                    </a:p>
                  </a:txBody>
                  <a:tcPr marL="9525" marR="9525" marT="9525" marB="0" anchor="b">
                    <a:lnL w="12700" cap="flat" cmpd="sng" algn="ctr">
                      <a:solidFill>
                        <a:srgbClr val="000000"/>
                      </a:solidFill>
                      <a:prstDash val="solid"/>
                      <a:round/>
                      <a:headEnd type="none" w="med" len="med"/>
                      <a:tailEnd type="none" w="med" len="med"/>
                    </a:lnL>
                    <a:lnR>
                      <a:noFill/>
                    </a:lnR>
                    <a:lnT>
                      <a:noFill/>
                    </a:lnT>
                    <a:lnB>
                      <a:noFill/>
                    </a:lnB>
                  </a:tcPr>
                </a:tc>
                <a:tc gridSpan="2">
                  <a:txBody>
                    <a:bodyPr/>
                    <a:lstStyle/>
                    <a:p>
                      <a:pPr algn="l" fontAlgn="b"/>
                      <a:r>
                        <a:rPr lang="sv-SE" sz="2000" b="0" i="1" u="none" strike="noStrike">
                          <a:solidFill>
                            <a:srgbClr val="0000FF"/>
                          </a:solidFill>
                          <a:effectLst/>
                          <a:latin typeface="Calibri"/>
                        </a:rPr>
                        <a:t>Räntesats</a:t>
                      </a:r>
                    </a:p>
                  </a:txBody>
                  <a:tcPr marL="9525" marR="9525" marT="9525" marB="0" anchor="b">
                    <a:lnL>
                      <a:noFill/>
                    </a:lnL>
                    <a:lnR w="12700" cap="flat" cmpd="sng" algn="ctr">
                      <a:solidFill>
                        <a:srgbClr val="000000"/>
                      </a:solidFill>
                      <a:prstDash val="solid"/>
                      <a:round/>
                      <a:headEnd type="none" w="med" len="med"/>
                      <a:tailEnd type="none" w="med" len="med"/>
                    </a:lnR>
                    <a:lnT>
                      <a:noFill/>
                    </a:lnT>
                    <a:lnB>
                      <a:noFill/>
                    </a:lnB>
                  </a:tcPr>
                </a:tc>
                <a:tc hMerge="1">
                  <a:txBody>
                    <a:bodyPr/>
                    <a:lstStyle/>
                    <a:p>
                      <a:endParaRPr lang="sv-SE"/>
                    </a:p>
                  </a:txBody>
                  <a:tcPr/>
                </a:tc>
              </a:tr>
              <a:tr h="474089">
                <a:tc>
                  <a:txBody>
                    <a:bodyPr/>
                    <a:lstStyle/>
                    <a:p>
                      <a:pPr algn="r" fontAlgn="b"/>
                      <a:r>
                        <a:rPr lang="sv-SE" sz="2000" b="0" i="0" u="none" strike="noStrike" dirty="0">
                          <a:solidFill>
                            <a:srgbClr val="FF0000"/>
                          </a:solidFill>
                          <a:effectLst/>
                          <a:latin typeface="Calibri"/>
                        </a:rPr>
                        <a:t>7 800 000</a:t>
                      </a:r>
                    </a:p>
                  </a:txBody>
                  <a:tcPr marL="9525" marR="9525" marT="9525"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sv-SE" sz="2000" b="0" i="0" u="none" strike="noStrike" dirty="0">
                          <a:solidFill>
                            <a:srgbClr val="FF0000"/>
                          </a:solidFill>
                          <a:effectLst/>
                          <a:latin typeface="Calibri"/>
                        </a:rPr>
                        <a:t>1</a:t>
                      </a:r>
                    </a:p>
                  </a:txBody>
                  <a:tcPr marL="9525" marR="9525" marT="9525" marB="0" anchor="b">
                    <a:lnL>
                      <a:noFill/>
                    </a:lnL>
                    <a:lnR>
                      <a:noFill/>
                    </a:lnR>
                    <a:lnT>
                      <a:noFill/>
                    </a:lnT>
                    <a:lnB>
                      <a:noFill/>
                    </a:lnB>
                  </a:tcPr>
                </a:tc>
                <a:tc>
                  <a:txBody>
                    <a:bodyPr/>
                    <a:lstStyle/>
                    <a:p>
                      <a:pPr algn="r" fontAlgn="b"/>
                      <a:r>
                        <a:rPr lang="sv-SE" sz="2000" b="0" i="0" u="none" strike="noStrike" dirty="0">
                          <a:solidFill>
                            <a:srgbClr val="FF0000"/>
                          </a:solidFill>
                          <a:effectLst/>
                          <a:latin typeface="Calibri"/>
                        </a:rPr>
                        <a:t>3,30%</a:t>
                      </a:r>
                    </a:p>
                  </a:txBody>
                  <a:tcPr marL="9525" marR="9525" marT="9525" marB="0" anchor="b">
                    <a:lnL>
                      <a:noFill/>
                    </a:lnL>
                    <a:lnR>
                      <a:noFill/>
                    </a:lnR>
                    <a:lnT>
                      <a:noFill/>
                    </a:lnT>
                    <a:lnB>
                      <a:noFill/>
                    </a:lnB>
                  </a:tcPr>
                </a:tc>
                <a:tc>
                  <a:txBody>
                    <a:bodyPr/>
                    <a:lstStyle/>
                    <a:p>
                      <a:pPr algn="r" fontAlgn="b"/>
                      <a:r>
                        <a:rPr lang="sv-SE" sz="2000" b="0" i="0" u="none" strike="noStrike">
                          <a:solidFill>
                            <a:srgbClr val="FF0000"/>
                          </a:solidFill>
                          <a:effectLst/>
                          <a:latin typeface="Calibri"/>
                        </a:rPr>
                        <a:t>257 400</a:t>
                      </a:r>
                    </a:p>
                  </a:txBody>
                  <a:tcPr marL="9525" marR="9525" marT="9525"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endParaRPr lang="sv-SE" sz="2000" b="0" i="0" u="none" strike="noStrike">
                        <a:solidFill>
                          <a:srgbClr val="000000"/>
                        </a:solidFill>
                        <a:effectLst/>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sv-SE" sz="2000" b="0" i="1" u="none" strike="noStrike">
                          <a:solidFill>
                            <a:srgbClr val="0000FF"/>
                          </a:solidFill>
                          <a:effectLst/>
                          <a:latin typeface="Calibri"/>
                        </a:rPr>
                        <a:t>1</a:t>
                      </a:r>
                    </a:p>
                  </a:txBody>
                  <a:tcPr marL="9525" marR="9525" marT="9525"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r" fontAlgn="b"/>
                      <a:r>
                        <a:rPr lang="sv-SE" sz="2000" b="1" i="1" u="none" strike="noStrike">
                          <a:solidFill>
                            <a:srgbClr val="0000FF"/>
                          </a:solidFill>
                          <a:effectLst/>
                          <a:latin typeface="Calibri"/>
                        </a:rPr>
                        <a:t>2,10%</a:t>
                      </a:r>
                    </a:p>
                  </a:txBody>
                  <a:tcPr marL="9525" marR="9525" marT="9525" marB="0" anchor="b">
                    <a:lnL>
                      <a:noFill/>
                    </a:lnL>
                    <a:lnR>
                      <a:noFill/>
                    </a:lnR>
                    <a:lnT>
                      <a:noFill/>
                    </a:lnT>
                    <a:lnB>
                      <a:noFill/>
                    </a:lnB>
                  </a:tcPr>
                </a:tc>
                <a:tc>
                  <a:txBody>
                    <a:bodyPr/>
                    <a:lstStyle/>
                    <a:p>
                      <a:pPr algn="r" fontAlgn="b"/>
                      <a:r>
                        <a:rPr lang="sv-SE" sz="2000" b="0" i="1" u="none" strike="noStrike">
                          <a:solidFill>
                            <a:srgbClr val="0000FF"/>
                          </a:solidFill>
                          <a:effectLst/>
                          <a:latin typeface="Calibri"/>
                        </a:rPr>
                        <a:t>163 800</a:t>
                      </a:r>
                    </a:p>
                  </a:txBody>
                  <a:tcPr marL="9525" marR="9525" marT="9525" marB="0" anchor="b">
                    <a:lnL>
                      <a:noFill/>
                    </a:lnL>
                    <a:lnR w="12700" cap="flat" cmpd="sng" algn="ctr">
                      <a:solidFill>
                        <a:srgbClr val="000000"/>
                      </a:solidFill>
                      <a:prstDash val="solid"/>
                      <a:round/>
                      <a:headEnd type="none" w="med" len="med"/>
                      <a:tailEnd type="none" w="med" len="med"/>
                    </a:lnR>
                    <a:lnT>
                      <a:noFill/>
                    </a:lnT>
                    <a:lnB>
                      <a:noFill/>
                    </a:lnB>
                  </a:tcPr>
                </a:tc>
              </a:tr>
              <a:tr h="474089">
                <a:tc>
                  <a:txBody>
                    <a:bodyPr/>
                    <a:lstStyle/>
                    <a:p>
                      <a:pPr algn="r" fontAlgn="b"/>
                      <a:r>
                        <a:rPr lang="sv-SE" sz="2000" b="0" i="0" u="none" strike="noStrike" dirty="0">
                          <a:solidFill>
                            <a:srgbClr val="FF0000"/>
                          </a:solidFill>
                          <a:effectLst/>
                          <a:latin typeface="Calibri"/>
                        </a:rPr>
                        <a:t>7 800 000</a:t>
                      </a:r>
                    </a:p>
                  </a:txBody>
                  <a:tcPr marL="9525" marR="9525" marT="9525"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sv-SE" sz="2000" b="0" i="0" u="none" strike="noStrike">
                          <a:solidFill>
                            <a:srgbClr val="FF0000"/>
                          </a:solidFill>
                          <a:effectLst/>
                          <a:latin typeface="Calibri"/>
                        </a:rPr>
                        <a:t>3</a:t>
                      </a:r>
                    </a:p>
                  </a:txBody>
                  <a:tcPr marL="9525" marR="9525" marT="9525" marB="0" anchor="b">
                    <a:lnL>
                      <a:noFill/>
                    </a:lnL>
                    <a:lnR>
                      <a:noFill/>
                    </a:lnR>
                    <a:lnT>
                      <a:noFill/>
                    </a:lnT>
                    <a:lnB>
                      <a:noFill/>
                    </a:lnB>
                  </a:tcPr>
                </a:tc>
                <a:tc>
                  <a:txBody>
                    <a:bodyPr/>
                    <a:lstStyle/>
                    <a:p>
                      <a:pPr algn="r" fontAlgn="b"/>
                      <a:r>
                        <a:rPr lang="sv-SE" sz="2000" b="0" i="0" u="none" strike="noStrike" dirty="0">
                          <a:solidFill>
                            <a:srgbClr val="FF0000"/>
                          </a:solidFill>
                          <a:effectLst/>
                          <a:latin typeface="Calibri"/>
                        </a:rPr>
                        <a:t>3,80%</a:t>
                      </a:r>
                    </a:p>
                  </a:txBody>
                  <a:tcPr marL="9525" marR="9525" marT="9525" marB="0" anchor="b">
                    <a:lnL>
                      <a:noFill/>
                    </a:lnL>
                    <a:lnR>
                      <a:noFill/>
                    </a:lnR>
                    <a:lnT>
                      <a:noFill/>
                    </a:lnT>
                    <a:lnB>
                      <a:noFill/>
                    </a:lnB>
                  </a:tcPr>
                </a:tc>
                <a:tc>
                  <a:txBody>
                    <a:bodyPr/>
                    <a:lstStyle/>
                    <a:p>
                      <a:pPr algn="r" fontAlgn="b"/>
                      <a:r>
                        <a:rPr lang="sv-SE" sz="2000" b="0" i="0" u="none" strike="noStrike">
                          <a:solidFill>
                            <a:srgbClr val="FF0000"/>
                          </a:solidFill>
                          <a:effectLst/>
                          <a:latin typeface="Calibri"/>
                        </a:rPr>
                        <a:t>296 400</a:t>
                      </a:r>
                    </a:p>
                  </a:txBody>
                  <a:tcPr marL="9525" marR="9525" marT="9525"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endParaRPr lang="sv-SE" sz="2000" b="0" i="0" u="none" strike="noStrike">
                        <a:solidFill>
                          <a:srgbClr val="000000"/>
                        </a:solidFill>
                        <a:effectLst/>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sv-SE" sz="2000" b="0" i="1" u="none" strike="noStrike">
                          <a:solidFill>
                            <a:srgbClr val="0000FF"/>
                          </a:solidFill>
                          <a:effectLst/>
                          <a:latin typeface="Calibri"/>
                        </a:rPr>
                        <a:t>3</a:t>
                      </a:r>
                    </a:p>
                  </a:txBody>
                  <a:tcPr marL="9525" marR="9525" marT="9525"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r" fontAlgn="b"/>
                      <a:r>
                        <a:rPr lang="sv-SE" sz="2000" b="1" i="1" u="none" strike="noStrike">
                          <a:solidFill>
                            <a:srgbClr val="0000FF"/>
                          </a:solidFill>
                          <a:effectLst/>
                          <a:latin typeface="Calibri"/>
                        </a:rPr>
                        <a:t>2,61%</a:t>
                      </a:r>
                    </a:p>
                  </a:txBody>
                  <a:tcPr marL="9525" marR="9525" marT="9525" marB="0" anchor="b">
                    <a:lnL>
                      <a:noFill/>
                    </a:lnL>
                    <a:lnR>
                      <a:noFill/>
                    </a:lnR>
                    <a:lnT>
                      <a:noFill/>
                    </a:lnT>
                    <a:lnB>
                      <a:noFill/>
                    </a:lnB>
                  </a:tcPr>
                </a:tc>
                <a:tc>
                  <a:txBody>
                    <a:bodyPr/>
                    <a:lstStyle/>
                    <a:p>
                      <a:pPr algn="r" fontAlgn="b"/>
                      <a:r>
                        <a:rPr lang="sv-SE" sz="2000" b="0" i="1" u="none" strike="noStrike">
                          <a:solidFill>
                            <a:srgbClr val="0000FF"/>
                          </a:solidFill>
                          <a:effectLst/>
                          <a:latin typeface="Calibri"/>
                        </a:rPr>
                        <a:t>203 580</a:t>
                      </a:r>
                    </a:p>
                  </a:txBody>
                  <a:tcPr marL="9525" marR="9525" marT="9525" marB="0" anchor="b">
                    <a:lnL>
                      <a:noFill/>
                    </a:lnL>
                    <a:lnR w="12700" cap="flat" cmpd="sng" algn="ctr">
                      <a:solidFill>
                        <a:srgbClr val="000000"/>
                      </a:solidFill>
                      <a:prstDash val="solid"/>
                      <a:round/>
                      <a:headEnd type="none" w="med" len="med"/>
                      <a:tailEnd type="none" w="med" len="med"/>
                    </a:lnR>
                    <a:lnT>
                      <a:noFill/>
                    </a:lnT>
                    <a:lnB>
                      <a:noFill/>
                    </a:lnB>
                  </a:tcPr>
                </a:tc>
              </a:tr>
              <a:tr h="474089">
                <a:tc>
                  <a:txBody>
                    <a:bodyPr/>
                    <a:lstStyle/>
                    <a:p>
                      <a:pPr algn="r" fontAlgn="b"/>
                      <a:r>
                        <a:rPr lang="sv-SE" sz="2000" b="0" i="0" u="none" strike="noStrike" dirty="0">
                          <a:solidFill>
                            <a:srgbClr val="FF0000"/>
                          </a:solidFill>
                          <a:effectLst/>
                          <a:latin typeface="Calibri"/>
                        </a:rPr>
                        <a:t>7 800 000</a:t>
                      </a:r>
                    </a:p>
                  </a:txBody>
                  <a:tcPr marL="9525" marR="9525" marT="9525" marB="0" anchor="b">
                    <a:lnL w="1270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tcPr>
                </a:tc>
                <a:tc>
                  <a:txBody>
                    <a:bodyPr/>
                    <a:lstStyle/>
                    <a:p>
                      <a:pPr algn="ctr" fontAlgn="b"/>
                      <a:r>
                        <a:rPr lang="sv-SE" sz="2000" b="0" i="0" u="none" strike="noStrike">
                          <a:solidFill>
                            <a:srgbClr val="FF0000"/>
                          </a:solidFill>
                          <a:effectLst/>
                          <a:latin typeface="Calibri"/>
                        </a:rPr>
                        <a:t>5</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b"/>
                      <a:r>
                        <a:rPr lang="sv-SE" sz="2000" b="0" i="0" u="none" strike="noStrike" dirty="0">
                          <a:solidFill>
                            <a:srgbClr val="FF0000"/>
                          </a:solidFill>
                          <a:effectLst/>
                          <a:latin typeface="Calibri"/>
                        </a:rPr>
                        <a:t>4,30%</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b"/>
                      <a:r>
                        <a:rPr lang="sv-SE" sz="2000" b="0" i="0" u="none" strike="noStrike" dirty="0">
                          <a:solidFill>
                            <a:srgbClr val="FF0000"/>
                          </a:solidFill>
                          <a:effectLst/>
                          <a:latin typeface="Calibri"/>
                        </a:rPr>
                        <a:t>335 400</a:t>
                      </a:r>
                    </a:p>
                  </a:txBody>
                  <a:tcPr marL="9525" marR="9525" marT="9525" marB="0" anchor="b">
                    <a:lnL>
                      <a:noFill/>
                    </a:lnL>
                    <a:lnR w="1270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b"/>
                      <a:endParaRPr lang="sv-SE" sz="2000" b="0" i="0" u="sng" strike="noStrike">
                        <a:solidFill>
                          <a:srgbClr val="000000"/>
                        </a:solidFill>
                        <a:effectLst/>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sv-SE" sz="2000" b="0" i="1" u="none" strike="noStrike">
                          <a:solidFill>
                            <a:srgbClr val="0000FF"/>
                          </a:solidFill>
                          <a:effectLst/>
                          <a:latin typeface="Calibri"/>
                        </a:rPr>
                        <a:t>5</a:t>
                      </a:r>
                    </a:p>
                  </a:txBody>
                  <a:tcPr marL="9525" marR="9525" marT="9525" marB="0" anchor="b">
                    <a:lnL w="1270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tcPr>
                </a:tc>
                <a:tc>
                  <a:txBody>
                    <a:bodyPr/>
                    <a:lstStyle/>
                    <a:p>
                      <a:pPr algn="r" fontAlgn="b"/>
                      <a:r>
                        <a:rPr lang="sv-SE" sz="2000" b="1" i="1" u="none" strike="noStrike">
                          <a:solidFill>
                            <a:srgbClr val="0000FF"/>
                          </a:solidFill>
                          <a:effectLst/>
                          <a:latin typeface="Calibri"/>
                        </a:rPr>
                        <a:t>3,13%</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b"/>
                      <a:r>
                        <a:rPr lang="sv-SE" sz="2000" b="0" i="1" u="none" strike="noStrike">
                          <a:solidFill>
                            <a:srgbClr val="0000FF"/>
                          </a:solidFill>
                          <a:effectLst/>
                          <a:latin typeface="Calibri"/>
                        </a:rPr>
                        <a:t>244 140</a:t>
                      </a:r>
                    </a:p>
                  </a:txBody>
                  <a:tcPr marL="9525" marR="9525" marT="9525" marB="0" anchor="b">
                    <a:lnL>
                      <a:noFill/>
                    </a:lnL>
                    <a:lnR w="1270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r>
              <a:tr h="497795">
                <a:tc>
                  <a:txBody>
                    <a:bodyPr/>
                    <a:lstStyle/>
                    <a:p>
                      <a:pPr algn="r" fontAlgn="b"/>
                      <a:r>
                        <a:rPr lang="sv-SE" sz="2000" b="1" i="0" u="none" strike="noStrike" dirty="0">
                          <a:solidFill>
                            <a:srgbClr val="FF0000"/>
                          </a:solidFill>
                          <a:effectLst/>
                          <a:latin typeface="Calibri"/>
                        </a:rPr>
                        <a:t>23 400 000</a:t>
                      </a:r>
                    </a:p>
                  </a:txBody>
                  <a:tcPr marL="9525" marR="9525" marT="9525" marB="0" anchor="b">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sv-SE" sz="2000" b="1" i="0" u="none" strike="noStrike">
                          <a:solidFill>
                            <a:srgbClr val="FF0000"/>
                          </a:solidFill>
                          <a:effectLst/>
                          <a:latin typeface="Calibri"/>
                        </a:rPr>
                        <a:t>3</a:t>
                      </a:r>
                    </a:p>
                  </a:txBody>
                  <a:tcPr marL="9525" marR="9525" marT="9525"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sv-SE" sz="2000" b="1" i="0" u="none" strike="noStrike">
                          <a:solidFill>
                            <a:srgbClr val="FF0000"/>
                          </a:solidFill>
                          <a:effectLst/>
                          <a:latin typeface="Calibri"/>
                        </a:rPr>
                        <a:t>3,80%</a:t>
                      </a:r>
                    </a:p>
                  </a:txBody>
                  <a:tcPr marL="9525" marR="9525" marT="9525"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sv-SE" sz="2000" b="1" i="0" u="none" strike="noStrike" dirty="0">
                          <a:solidFill>
                            <a:srgbClr val="FF0000"/>
                          </a:solidFill>
                          <a:effectLst/>
                          <a:latin typeface="Calibri"/>
                        </a:rPr>
                        <a:t>889 200</a:t>
                      </a:r>
                    </a:p>
                  </a:txBody>
                  <a:tcPr marL="9525" marR="9525" marT="9525" marB="0" anchor="b">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sv-SE" sz="2000" b="1" i="0" u="none" strike="noStrike">
                        <a:solidFill>
                          <a:srgbClr val="000000"/>
                        </a:solidFill>
                        <a:effectLst/>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sv-SE" sz="2000" b="1" i="1" u="none" strike="noStrike">
                          <a:solidFill>
                            <a:srgbClr val="0000FF"/>
                          </a:solidFill>
                          <a:effectLst/>
                          <a:latin typeface="Calibri"/>
                        </a:rPr>
                        <a:t>3</a:t>
                      </a:r>
                    </a:p>
                  </a:txBody>
                  <a:tcPr marL="9525" marR="9525" marT="9525" marB="0" anchor="b">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sv-SE" sz="2000" b="1" i="1" u="none" strike="noStrike" dirty="0" smtClean="0">
                          <a:solidFill>
                            <a:srgbClr val="0000FF"/>
                          </a:solidFill>
                          <a:effectLst/>
                          <a:latin typeface="Calibri"/>
                        </a:rPr>
                        <a:t>2,61%</a:t>
                      </a:r>
                      <a:endParaRPr lang="sv-SE" sz="2000" b="1" i="1" u="none" strike="noStrike" dirty="0">
                        <a:solidFill>
                          <a:srgbClr val="0000FF"/>
                        </a:solidFill>
                        <a:effectLst/>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sv-SE" sz="2000" b="1" i="1" u="none" strike="noStrike">
                          <a:solidFill>
                            <a:srgbClr val="0000FF"/>
                          </a:solidFill>
                          <a:effectLst/>
                          <a:latin typeface="Calibri"/>
                        </a:rPr>
                        <a:t>611 520</a:t>
                      </a:r>
                    </a:p>
                  </a:txBody>
                  <a:tcPr marL="9525" marR="9525" marT="9525" marB="0" anchor="b">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4089">
                <a:tc>
                  <a:txBody>
                    <a:bodyPr/>
                    <a:lstStyle/>
                    <a:p>
                      <a:pPr algn="l" fontAlgn="b"/>
                      <a:endParaRPr lang="sv-SE" sz="2000" b="0" i="0" u="none" strike="noStrike" dirty="0">
                        <a:solidFill>
                          <a:srgbClr val="000000"/>
                        </a:solidFill>
                        <a:effectLst/>
                        <a:latin typeface="Calibri"/>
                      </a:endParaRP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sv-SE" sz="2000" b="0" i="0" u="none" strike="noStrike">
                        <a:solidFill>
                          <a:srgbClr val="000000"/>
                        </a:solidFill>
                        <a:effectLst/>
                        <a:latin typeface="Calibri"/>
                      </a:endParaRP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sv-SE" sz="2000" b="0" i="0" u="none" strike="noStrike">
                        <a:solidFill>
                          <a:srgbClr val="000000"/>
                        </a:solidFill>
                        <a:effectLst/>
                        <a:latin typeface="Calibri"/>
                      </a:endParaRP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sv-SE" sz="2000" b="0" i="0" u="none" strike="noStrike" dirty="0">
                        <a:solidFill>
                          <a:srgbClr val="000000"/>
                        </a:solidFill>
                        <a:effectLst/>
                        <a:latin typeface="Calibri"/>
                      </a:endParaRP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sv-SE" sz="2000" b="0" i="0" u="none" strike="noStrike" dirty="0">
                        <a:solidFill>
                          <a:srgbClr val="000000"/>
                        </a:solidFill>
                        <a:effectLst/>
                        <a:latin typeface="Calibri"/>
                      </a:endParaRPr>
                    </a:p>
                  </a:txBody>
                  <a:tcPr marL="9525" marR="9525" marT="9525" marB="0" anchor="b">
                    <a:lnL>
                      <a:noFill/>
                    </a:lnL>
                    <a:lnR>
                      <a:noFill/>
                    </a:lnR>
                    <a:lnT>
                      <a:noFill/>
                    </a:lnT>
                    <a:lnB>
                      <a:noFill/>
                    </a:lnB>
                  </a:tcPr>
                </a:tc>
                <a:tc>
                  <a:txBody>
                    <a:bodyPr/>
                    <a:lstStyle/>
                    <a:p>
                      <a:pPr algn="l" fontAlgn="b"/>
                      <a:endParaRPr lang="sv-SE" sz="2000" b="0" i="0" u="none" strike="noStrike" dirty="0">
                        <a:solidFill>
                          <a:srgbClr val="000000"/>
                        </a:solidFill>
                        <a:effectLst/>
                        <a:latin typeface="Calibri"/>
                      </a:endParaRP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sv-SE" sz="2000" b="0" i="0" u="none" strike="noStrike">
                        <a:solidFill>
                          <a:srgbClr val="000000"/>
                        </a:solidFill>
                        <a:effectLst/>
                        <a:latin typeface="Calibri"/>
                      </a:endParaRP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sv-SE" sz="2000" b="0" i="0" u="none" strike="noStrike">
                        <a:solidFill>
                          <a:srgbClr val="000000"/>
                        </a:solidFill>
                        <a:effectLst/>
                        <a:latin typeface="Calibri"/>
                      </a:endParaRP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r>
              <a:tr h="474089">
                <a:tc>
                  <a:txBody>
                    <a:bodyPr/>
                    <a:lstStyle/>
                    <a:p>
                      <a:pPr algn="l" fontAlgn="b"/>
                      <a:endParaRPr lang="sv-SE" sz="2000" b="0" i="0" u="none" strike="noStrike">
                        <a:solidFill>
                          <a:srgbClr val="000000"/>
                        </a:solidFill>
                        <a:effectLst/>
                        <a:latin typeface="Calibri"/>
                      </a:endParaRPr>
                    </a:p>
                  </a:txBody>
                  <a:tcPr marL="9525" marR="9525" marT="9525" marB="0" anchor="b">
                    <a:lnL>
                      <a:noFill/>
                    </a:lnL>
                    <a:lnR>
                      <a:noFill/>
                    </a:lnR>
                    <a:lnT>
                      <a:noFill/>
                    </a:lnT>
                    <a:lnB>
                      <a:noFill/>
                    </a:lnB>
                  </a:tcPr>
                </a:tc>
                <a:tc>
                  <a:txBody>
                    <a:bodyPr/>
                    <a:lstStyle/>
                    <a:p>
                      <a:pPr algn="l" fontAlgn="b"/>
                      <a:endParaRPr lang="sv-SE" sz="2000" b="0" i="0" u="none" strike="noStrike" dirty="0">
                        <a:solidFill>
                          <a:srgbClr val="000000"/>
                        </a:solidFill>
                        <a:effectLst/>
                        <a:latin typeface="Calibri"/>
                      </a:endParaRPr>
                    </a:p>
                  </a:txBody>
                  <a:tcPr marL="9525" marR="9525" marT="9525" marB="0" anchor="b">
                    <a:lnL>
                      <a:noFill/>
                    </a:lnL>
                    <a:lnR>
                      <a:noFill/>
                    </a:lnR>
                    <a:lnT>
                      <a:noFill/>
                    </a:lnT>
                    <a:lnB>
                      <a:noFill/>
                    </a:lnB>
                  </a:tcPr>
                </a:tc>
                <a:tc>
                  <a:txBody>
                    <a:bodyPr/>
                    <a:lstStyle/>
                    <a:p>
                      <a:pPr algn="l" fontAlgn="b"/>
                      <a:endParaRPr lang="sv-SE" sz="2000" b="0" i="0" u="none" strike="noStrike" dirty="0">
                        <a:solidFill>
                          <a:srgbClr val="000000"/>
                        </a:solidFill>
                        <a:effectLst/>
                        <a:latin typeface="Calibri"/>
                      </a:endParaRPr>
                    </a:p>
                  </a:txBody>
                  <a:tcPr marL="9525" marR="9525" marT="9525" marB="0" anchor="b">
                    <a:lnL>
                      <a:noFill/>
                    </a:lnL>
                    <a:lnR>
                      <a:noFill/>
                    </a:lnR>
                    <a:lnT>
                      <a:noFill/>
                    </a:lnT>
                    <a:lnB>
                      <a:noFill/>
                    </a:lnB>
                  </a:tcPr>
                </a:tc>
                <a:tc>
                  <a:txBody>
                    <a:bodyPr/>
                    <a:lstStyle/>
                    <a:p>
                      <a:pPr algn="l" fontAlgn="b"/>
                      <a:endParaRPr lang="sv-SE" sz="2000" b="0" i="0" u="none" strike="noStrike" dirty="0">
                        <a:solidFill>
                          <a:srgbClr val="000000"/>
                        </a:solidFill>
                        <a:effectLst/>
                        <a:latin typeface="Calibri"/>
                      </a:endParaRPr>
                    </a:p>
                  </a:txBody>
                  <a:tcPr marL="9525" marR="9525" marT="9525" marB="0" anchor="b">
                    <a:lnL>
                      <a:noFill/>
                    </a:lnL>
                    <a:lnR>
                      <a:noFill/>
                    </a:lnR>
                    <a:lnT>
                      <a:noFill/>
                    </a:lnT>
                    <a:lnB>
                      <a:noFill/>
                    </a:lnB>
                  </a:tcPr>
                </a:tc>
                <a:tc gridSpan="3">
                  <a:txBody>
                    <a:bodyPr/>
                    <a:lstStyle/>
                    <a:p>
                      <a:pPr algn="l" fontAlgn="b"/>
                      <a:r>
                        <a:rPr lang="sv-SE" sz="2000" b="1" i="1" u="none" strike="noStrike" dirty="0">
                          <a:solidFill>
                            <a:srgbClr val="7030A0"/>
                          </a:solidFill>
                          <a:effectLst/>
                          <a:latin typeface="Calibri"/>
                        </a:rPr>
                        <a:t>nuvarande överskott </a:t>
                      </a:r>
                    </a:p>
                  </a:txBody>
                  <a:tcPr marL="9525" marR="9525" marT="9525" marB="0" anchor="b">
                    <a:lnL>
                      <a:noFill/>
                    </a:lnL>
                    <a:lnR>
                      <a:noFill/>
                    </a:lnR>
                    <a:lnT>
                      <a:noFill/>
                    </a:lnT>
                    <a:lnB>
                      <a:noFill/>
                    </a:lnB>
                  </a:tcPr>
                </a:tc>
                <a:tc hMerge="1">
                  <a:txBody>
                    <a:bodyPr/>
                    <a:lstStyle/>
                    <a:p>
                      <a:endParaRPr lang="sv-SE"/>
                    </a:p>
                  </a:txBody>
                  <a:tcPr/>
                </a:tc>
                <a:tc hMerge="1">
                  <a:txBody>
                    <a:bodyPr/>
                    <a:lstStyle/>
                    <a:p>
                      <a:endParaRPr lang="sv-SE"/>
                    </a:p>
                  </a:txBody>
                  <a:tcPr/>
                </a:tc>
                <a:tc>
                  <a:txBody>
                    <a:bodyPr/>
                    <a:lstStyle/>
                    <a:p>
                      <a:pPr algn="r" fontAlgn="b"/>
                      <a:r>
                        <a:rPr lang="sv-SE" sz="2000" b="1" i="1" u="none" strike="noStrike" dirty="0">
                          <a:solidFill>
                            <a:srgbClr val="7030A0"/>
                          </a:solidFill>
                          <a:effectLst/>
                          <a:latin typeface="Calibri"/>
                        </a:rPr>
                        <a:t>277 680</a:t>
                      </a:r>
                    </a:p>
                  </a:txBody>
                  <a:tcPr marL="9525" marR="9525" marT="9525" marB="0" anchor="b">
                    <a:lnL>
                      <a:noFill/>
                    </a:lnL>
                    <a:lnR>
                      <a:noFill/>
                    </a:lnR>
                    <a:lnT>
                      <a:noFill/>
                    </a:lnT>
                    <a:lnB>
                      <a:noFill/>
                    </a:lnB>
                  </a:tcPr>
                </a:tc>
              </a:tr>
            </a:tbl>
          </a:graphicData>
        </a:graphic>
      </p:graphicFrame>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ubrik 1"/>
          <p:cNvSpPr>
            <a:spLocks noGrp="1"/>
          </p:cNvSpPr>
          <p:nvPr>
            <p:ph type="title"/>
          </p:nvPr>
        </p:nvSpPr>
        <p:spPr>
          <a:xfrm>
            <a:off x="395536" y="332656"/>
            <a:ext cx="8229600" cy="1143000"/>
          </a:xfrm>
        </p:spPr>
        <p:txBody>
          <a:bodyPr/>
          <a:lstStyle/>
          <a:p>
            <a:pPr algn="ctr"/>
            <a:r>
              <a:rPr lang="sv-SE" altLang="sv-SE" smtClean="0">
                <a:solidFill>
                  <a:schemeClr val="tx1"/>
                </a:solidFill>
              </a:rPr>
              <a:t>Föreningens ekonomi</a:t>
            </a:r>
          </a:p>
        </p:txBody>
      </p:sp>
      <p:graphicFrame>
        <p:nvGraphicFramePr>
          <p:cNvPr id="5" name="Diagram 4"/>
          <p:cNvGraphicFramePr>
            <a:graphicFrameLocks noGrp="1"/>
          </p:cNvGraphicFramePr>
          <p:nvPr>
            <p:extLst>
              <p:ext uri="{D42A27DB-BD31-4B8C-83A1-F6EECF244321}">
                <p14:modId xmlns:p14="http://schemas.microsoft.com/office/powerpoint/2010/main" val="2877119896"/>
              </p:ext>
            </p:extLst>
          </p:nvPr>
        </p:nvGraphicFramePr>
        <p:xfrm>
          <a:off x="107504" y="1041541"/>
          <a:ext cx="8784976" cy="5816459"/>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ubrik 1"/>
          <p:cNvSpPr>
            <a:spLocks noGrp="1"/>
          </p:cNvSpPr>
          <p:nvPr>
            <p:ph type="title"/>
          </p:nvPr>
        </p:nvSpPr>
        <p:spPr/>
        <p:txBody>
          <a:bodyPr/>
          <a:lstStyle/>
          <a:p>
            <a:pPr algn="ctr"/>
            <a:r>
              <a:rPr lang="sv-SE" altLang="sv-SE" smtClean="0">
                <a:solidFill>
                  <a:schemeClr val="tx1"/>
                </a:solidFill>
              </a:rPr>
              <a:t>Föreningens ekonomi</a:t>
            </a:r>
          </a:p>
        </p:txBody>
      </p:sp>
      <p:graphicFrame>
        <p:nvGraphicFramePr>
          <p:cNvPr id="6" name="Platshållare för innehåll 5"/>
          <p:cNvGraphicFramePr>
            <a:graphicFrameLocks noGrp="1"/>
          </p:cNvGraphicFramePr>
          <p:nvPr>
            <p:ph idx="1"/>
            <p:extLst>
              <p:ext uri="{D42A27DB-BD31-4B8C-83A1-F6EECF244321}">
                <p14:modId xmlns:p14="http://schemas.microsoft.com/office/powerpoint/2010/main" val="3588077408"/>
              </p:ext>
            </p:extLst>
          </p:nvPr>
        </p:nvGraphicFramePr>
        <p:xfrm>
          <a:off x="-324544" y="1412776"/>
          <a:ext cx="9540552" cy="4752528"/>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ubrik 1"/>
          <p:cNvSpPr>
            <a:spLocks noGrp="1"/>
          </p:cNvSpPr>
          <p:nvPr>
            <p:ph type="title"/>
          </p:nvPr>
        </p:nvSpPr>
        <p:spPr/>
        <p:txBody>
          <a:bodyPr/>
          <a:lstStyle/>
          <a:p>
            <a:pPr algn="ctr"/>
            <a:r>
              <a:rPr lang="sv-SE" altLang="sv-SE" smtClean="0"/>
              <a:t>JM Inflyttningsservice</a:t>
            </a:r>
          </a:p>
        </p:txBody>
      </p:sp>
      <p:sp>
        <p:nvSpPr>
          <p:cNvPr id="34819" name="Platshållare för innehåll 2"/>
          <p:cNvSpPr>
            <a:spLocks noGrp="1"/>
          </p:cNvSpPr>
          <p:nvPr>
            <p:ph idx="1"/>
          </p:nvPr>
        </p:nvSpPr>
        <p:spPr>
          <a:xfrm>
            <a:off x="457200" y="2060575"/>
            <a:ext cx="8229600" cy="3671888"/>
          </a:xfrm>
        </p:spPr>
        <p:txBody>
          <a:bodyPr/>
          <a:lstStyle/>
          <a:p>
            <a:r>
              <a:rPr lang="sv-SE" altLang="sv-SE" sz="2800" smtClean="0"/>
              <a:t>Åke Ekblom,  Tekn. Informatör</a:t>
            </a:r>
          </a:p>
          <a:p>
            <a:endParaRPr lang="sv-SE" altLang="sv-SE" sz="2800" smtClean="0"/>
          </a:p>
          <a:p>
            <a:r>
              <a:rPr lang="sv-SE" altLang="sv-SE" sz="2800" smtClean="0"/>
              <a:t>Avd. består av 3 personer som åker runt till alla JM:s och Seniorgårdens projekt i Sthlm för att hjälpa kunderna tillrätta vid tillträdet och ge </a:t>
            </a:r>
            <a:r>
              <a:rPr lang="ja-JP" altLang="sv-SE" sz="2800" smtClean="0">
                <a:ea typeface="ＭＳ Ｐゴシック" charset="-128"/>
              </a:rPr>
              <a:t>”</a:t>
            </a:r>
            <a:r>
              <a:rPr lang="sv-SE" altLang="ja-JP" sz="2800" smtClean="0">
                <a:ea typeface="ＭＳ Ｐゴシック" charset="-128"/>
              </a:rPr>
              <a:t>matnyttig</a:t>
            </a:r>
            <a:r>
              <a:rPr lang="ja-JP" altLang="sv-SE" sz="2800" smtClean="0">
                <a:ea typeface="ＭＳ Ｐゴシック" charset="-128"/>
              </a:rPr>
              <a:t>”</a:t>
            </a:r>
            <a:r>
              <a:rPr lang="sv-SE" altLang="ja-JP" sz="2800" smtClean="0">
                <a:ea typeface="ＭＳ Ｐゴシック" charset="-128"/>
              </a:rPr>
              <a:t> information hur bostaden fungerar.</a:t>
            </a:r>
            <a:endParaRPr lang="sv-SE" altLang="sv-SE" sz="2800" smtClean="0">
              <a:latin typeface="Gill Alt One MT" pitchFamily="34" charset="0"/>
            </a:endParaRPr>
          </a:p>
          <a:p>
            <a:endParaRPr lang="sv-SE" altLang="sv-SE" smtClean="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ubrik 1"/>
          <p:cNvSpPr>
            <a:spLocks noGrp="1"/>
          </p:cNvSpPr>
          <p:nvPr>
            <p:ph type="title"/>
          </p:nvPr>
        </p:nvSpPr>
        <p:spPr>
          <a:xfrm>
            <a:off x="468313" y="260350"/>
            <a:ext cx="8229600" cy="1143000"/>
          </a:xfrm>
        </p:spPr>
        <p:txBody>
          <a:bodyPr/>
          <a:lstStyle/>
          <a:p>
            <a:pPr algn="ctr"/>
            <a:r>
              <a:rPr lang="sv-SE" altLang="sv-SE" smtClean="0"/>
              <a:t>Inflyttningsinformation</a:t>
            </a:r>
          </a:p>
        </p:txBody>
      </p:sp>
      <p:sp>
        <p:nvSpPr>
          <p:cNvPr id="34819" name="Platshållare för innehåll 2"/>
          <p:cNvSpPr>
            <a:spLocks noGrp="1"/>
          </p:cNvSpPr>
          <p:nvPr>
            <p:ph idx="1"/>
          </p:nvPr>
        </p:nvSpPr>
        <p:spPr>
          <a:xfrm>
            <a:off x="457200" y="1600200"/>
            <a:ext cx="8218488" cy="4421188"/>
          </a:xfrm>
        </p:spPr>
        <p:txBody>
          <a:bodyPr/>
          <a:lstStyle/>
          <a:p>
            <a:pPr marL="0" indent="0" eaLnBrk="1" hangingPunct="1">
              <a:buFontTx/>
              <a:buNone/>
              <a:defRPr/>
            </a:pPr>
            <a:r>
              <a:rPr lang="sv-SE" sz="2000" dirty="0" smtClean="0">
                <a:latin typeface="Gill Alt One MT" pitchFamily="34" charset="0"/>
              </a:rPr>
              <a:t>Inflyttning sker enligt tidigare meddelat datum. Kallelse utskickad.</a:t>
            </a:r>
          </a:p>
          <a:p>
            <a:pPr marL="0" indent="0" eaLnBrk="1" hangingPunct="1">
              <a:buFontTx/>
              <a:buNone/>
              <a:defRPr/>
            </a:pPr>
            <a:r>
              <a:rPr lang="sv-SE" sz="2000" dirty="0" smtClean="0">
                <a:latin typeface="Gill Alt One MT" pitchFamily="34" charset="0"/>
              </a:rPr>
              <a:t>3 lägenheter flyttar in samma dag. Inflyttningsprocessen är uppdelad i 3 delar:</a:t>
            </a:r>
          </a:p>
          <a:p>
            <a:pPr marL="457200" indent="-457200" eaLnBrk="1" hangingPunct="1">
              <a:buFont typeface="+mj-lt"/>
              <a:buAutoNum type="arabicPeriod"/>
              <a:defRPr/>
            </a:pPr>
            <a:r>
              <a:rPr lang="sv-SE" sz="2000" b="1" dirty="0" smtClean="0">
                <a:latin typeface="Gill Alt One MT" pitchFamily="34" charset="0"/>
              </a:rPr>
              <a:t>Inflyttningsmöte</a:t>
            </a:r>
            <a:r>
              <a:rPr lang="sv-SE" sz="2000" dirty="0" smtClean="0">
                <a:latin typeface="Gill Alt One MT" pitchFamily="34" charset="0"/>
              </a:rPr>
              <a:t> 1,5 timme med JMs inflyttningsservice dagen innan tillträdet. </a:t>
            </a:r>
            <a:r>
              <a:rPr lang="sv-SE" sz="2000" dirty="0" smtClean="0"/>
              <a:t>Vi hoppas Ni kan prioritera detta möte med oss då många har blivit mycket nöjda, trots att de haft ont om tid för mötet.</a:t>
            </a:r>
          </a:p>
          <a:p>
            <a:pPr marL="457200" indent="-457200" eaLnBrk="1" hangingPunct="1">
              <a:buFont typeface="+mj-lt"/>
              <a:buAutoNum type="arabicPeriod"/>
              <a:defRPr/>
            </a:pPr>
            <a:endParaRPr lang="sv-SE" sz="1000" dirty="0" smtClean="0">
              <a:latin typeface="Gill Alt One MT" pitchFamily="34" charset="0"/>
            </a:endParaRPr>
          </a:p>
          <a:p>
            <a:pPr marL="457200" indent="-457200" eaLnBrk="1" hangingPunct="1">
              <a:buFont typeface="+mj-lt"/>
              <a:buAutoNum type="arabicPeriod"/>
              <a:defRPr/>
            </a:pPr>
            <a:r>
              <a:rPr lang="sv-SE" sz="2000" b="1" dirty="0" smtClean="0">
                <a:latin typeface="Gill Alt One MT" pitchFamily="34" charset="0"/>
              </a:rPr>
              <a:t>Nyckelutlämning</a:t>
            </a:r>
            <a:r>
              <a:rPr lang="sv-SE" sz="2000" dirty="0" smtClean="0">
                <a:latin typeface="Gill Alt One MT" pitchFamily="34" charset="0"/>
              </a:rPr>
              <a:t> kl.8.00 – 9.00 på tillträdesdagen och då </a:t>
            </a:r>
            <a:r>
              <a:rPr lang="sv-SE" sz="2000" dirty="0" smtClean="0"/>
              <a:t>träffar ni bara mäklaren c:a 10 min. </a:t>
            </a:r>
            <a:r>
              <a:rPr lang="sv-SE" sz="2000" dirty="0" smtClean="0">
                <a:latin typeface="Gill Alt One MT Lt" pitchFamily="34" charset="0"/>
              </a:rPr>
              <a:t>i Visningslägenheten entréplan Lillsjönäsvägen 57.</a:t>
            </a:r>
          </a:p>
          <a:p>
            <a:pPr marL="457200" indent="-457200" eaLnBrk="1" hangingPunct="1">
              <a:buFont typeface="+mj-lt"/>
              <a:buAutoNum type="arabicPeriod"/>
              <a:defRPr/>
            </a:pPr>
            <a:endParaRPr lang="sv-SE" sz="1000" dirty="0" smtClean="0">
              <a:latin typeface="Gill Alt One MT Lt" pitchFamily="34" charset="0"/>
            </a:endParaRPr>
          </a:p>
          <a:p>
            <a:pPr marL="0" indent="0" eaLnBrk="1" hangingPunct="1">
              <a:buFontTx/>
              <a:buNone/>
              <a:defRPr/>
            </a:pPr>
            <a:r>
              <a:rPr lang="sv-SE" sz="2000" dirty="0" smtClean="0">
                <a:latin typeface="Gill Alt One MT Lt" pitchFamily="34" charset="0"/>
              </a:rPr>
              <a:t>Kvitton på slutlikvid och tillval ska visas upp på tillträdesdagen. Kvitton kan även mailas till mäklaren, </a:t>
            </a:r>
            <a:r>
              <a:rPr lang="sv-SE" sz="2000" dirty="0" smtClean="0">
                <a:solidFill>
                  <a:srgbClr val="004F99"/>
                </a:solidFill>
                <a:latin typeface="Gill Alt One MT Lt" pitchFamily="34" charset="0"/>
              </a:rPr>
              <a:t>anette.hogberg@skandiamaklarna.se</a:t>
            </a:r>
            <a:r>
              <a:rPr lang="sv-SE" sz="2000" dirty="0" smtClean="0">
                <a:latin typeface="Gill Alt One MT Lt" pitchFamily="34" charset="0"/>
              </a:rPr>
              <a:t>, av kundens bank </a:t>
            </a:r>
            <a:r>
              <a:rPr lang="sv-SE" sz="2000" u="sng" dirty="0" smtClean="0">
                <a:latin typeface="Gill Alt One MT Lt" pitchFamily="34" charset="0"/>
              </a:rPr>
              <a:t>senast dagen före tillträdesdagen</a:t>
            </a:r>
            <a:r>
              <a:rPr lang="sv-SE" sz="2000" dirty="0" smtClean="0">
                <a:latin typeface="Gill Alt One MT Lt" pitchFamily="34" charset="0"/>
              </a:rPr>
              <a:t>.</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ubrik 1"/>
          <p:cNvSpPr>
            <a:spLocks noGrp="1"/>
          </p:cNvSpPr>
          <p:nvPr>
            <p:ph type="title"/>
          </p:nvPr>
        </p:nvSpPr>
        <p:spPr/>
        <p:txBody>
          <a:bodyPr/>
          <a:lstStyle/>
          <a:p>
            <a:pPr algn="ctr"/>
            <a:r>
              <a:rPr lang="sv-SE" altLang="sv-SE" smtClean="0"/>
              <a:t>Inflyttningsinformation </a:t>
            </a:r>
            <a:r>
              <a:rPr lang="sv-SE" altLang="sv-SE" sz="2000" smtClean="0"/>
              <a:t>forts</a:t>
            </a:r>
          </a:p>
        </p:txBody>
      </p:sp>
      <p:sp>
        <p:nvSpPr>
          <p:cNvPr id="36867" name="Platshållare för innehåll 2"/>
          <p:cNvSpPr>
            <a:spLocks noGrp="1"/>
          </p:cNvSpPr>
          <p:nvPr>
            <p:ph idx="1"/>
          </p:nvPr>
        </p:nvSpPr>
        <p:spPr/>
        <p:txBody>
          <a:bodyPr/>
          <a:lstStyle/>
          <a:p>
            <a:pPr marL="0" indent="0" eaLnBrk="1" hangingPunct="1">
              <a:buFontTx/>
              <a:buNone/>
              <a:defRPr/>
            </a:pPr>
            <a:r>
              <a:rPr lang="sv-SE" sz="2000" b="1" dirty="0" smtClean="0">
                <a:latin typeface="Gill Alt One MT" pitchFamily="34" charset="0"/>
              </a:rPr>
              <a:t>3.  </a:t>
            </a:r>
            <a:r>
              <a:rPr lang="sv-SE" sz="2000" b="1" dirty="0" err="1" smtClean="0">
                <a:latin typeface="Gill Alt One MT" pitchFamily="34" charset="0"/>
              </a:rPr>
              <a:t>Hisstid</a:t>
            </a:r>
            <a:r>
              <a:rPr lang="sv-SE" sz="2000" dirty="0" smtClean="0">
                <a:latin typeface="Gill Alt One MT" pitchFamily="34" charset="0"/>
              </a:rPr>
              <a:t> </a:t>
            </a:r>
          </a:p>
          <a:p>
            <a:pPr eaLnBrk="1" hangingPunct="1">
              <a:defRPr/>
            </a:pPr>
            <a:r>
              <a:rPr lang="sv-SE" sz="2000" dirty="0" smtClean="0">
                <a:latin typeface="Gill Alt One MT Lt" pitchFamily="34" charset="0"/>
              </a:rPr>
              <a:t>Ni har fått en tilldelad </a:t>
            </a:r>
            <a:r>
              <a:rPr lang="sv-SE" sz="2000" dirty="0" err="1" smtClean="0">
                <a:latin typeface="Gill Alt One MT Lt" pitchFamily="34" charset="0"/>
              </a:rPr>
              <a:t>hisstid</a:t>
            </a:r>
            <a:r>
              <a:rPr lang="sv-SE" sz="2000" dirty="0" smtClean="0">
                <a:latin typeface="Gill Alt One MT Lt" pitchFamily="34" charset="0"/>
              </a:rPr>
              <a:t>, så att ni kan disponera</a:t>
            </a:r>
            <a:r>
              <a:rPr lang="sv-SE" sz="2000" dirty="0">
                <a:latin typeface="Gill Alt One MT Lt" pitchFamily="34" charset="0"/>
              </a:rPr>
              <a:t> </a:t>
            </a:r>
            <a:r>
              <a:rPr lang="sv-SE" sz="2000" dirty="0" smtClean="0">
                <a:latin typeface="Gill Alt One MT Lt" pitchFamily="34" charset="0"/>
              </a:rPr>
              <a:t>hissen själva under en viss tid, om ni vill. Hisstiden går ej att flytta.</a:t>
            </a:r>
          </a:p>
          <a:p>
            <a:pPr eaLnBrk="1" hangingPunct="1">
              <a:lnSpc>
                <a:spcPct val="30000"/>
              </a:lnSpc>
              <a:buFontTx/>
              <a:buNone/>
              <a:defRPr/>
            </a:pPr>
            <a:endParaRPr lang="sv-SE" sz="2000" dirty="0" smtClean="0">
              <a:latin typeface="Gill Alt One MT Lt" pitchFamily="34" charset="0"/>
            </a:endParaRPr>
          </a:p>
          <a:p>
            <a:pPr eaLnBrk="1" hangingPunct="1">
              <a:defRPr/>
            </a:pPr>
            <a:r>
              <a:rPr lang="sv-SE" sz="2000" dirty="0" smtClean="0">
                <a:latin typeface="Gill Alt One MT Lt" pitchFamily="34" charset="0"/>
              </a:rPr>
              <a:t>Hissen är bokad under tillträdesdagarna mellan kl. 08.30 – 17.30.</a:t>
            </a:r>
          </a:p>
          <a:p>
            <a:pPr eaLnBrk="1" hangingPunct="1">
              <a:defRPr/>
            </a:pPr>
            <a:endParaRPr lang="sv-SE" sz="2000" dirty="0" smtClean="0">
              <a:latin typeface="Gill Alt One MT Lt" pitchFamily="34" charset="0"/>
            </a:endParaRPr>
          </a:p>
          <a:p>
            <a:pPr eaLnBrk="1" hangingPunct="1">
              <a:defRPr/>
            </a:pPr>
            <a:r>
              <a:rPr lang="sv-SE" sz="2000" dirty="0" smtClean="0">
                <a:latin typeface="Gill Alt One MT Lt" pitchFamily="34" charset="0"/>
              </a:rPr>
              <a:t>Ni kommer få listan på alla hisstider utskickad innan inflyttning så att ni vet när era grannar har hissen bokad.</a:t>
            </a:r>
          </a:p>
          <a:p>
            <a:pPr eaLnBrk="1" hangingPunct="1">
              <a:defRPr/>
            </a:pPr>
            <a:endParaRPr lang="sv-SE" sz="2000" dirty="0" smtClean="0">
              <a:latin typeface="Gill Alt One MT Lt" pitchFamily="34" charset="0"/>
            </a:endParaRPr>
          </a:p>
          <a:p>
            <a:pPr eaLnBrk="1" hangingPunct="1">
              <a:defRPr/>
            </a:pPr>
            <a:r>
              <a:rPr lang="sv-SE" sz="2000" dirty="0" smtClean="0">
                <a:latin typeface="Gill Alt One MT Lt" pitchFamily="34" charset="0"/>
              </a:rPr>
              <a:t>Övriga dagar är hissen ej bokad. Fritt utnyttjande med gott omdöme.</a:t>
            </a:r>
          </a:p>
          <a:p>
            <a:pPr marL="0" indent="0" eaLnBrk="1" hangingPunct="1">
              <a:buFontTx/>
              <a:buNone/>
              <a:defRPr/>
            </a:pPr>
            <a:endParaRPr lang="sv-SE" sz="2000" dirty="0">
              <a:latin typeface="Gill Alt One MT Lt" pitchFamily="34"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ubrik 1"/>
          <p:cNvSpPr>
            <a:spLocks noGrp="1"/>
          </p:cNvSpPr>
          <p:nvPr>
            <p:ph type="title"/>
          </p:nvPr>
        </p:nvSpPr>
        <p:spPr>
          <a:xfrm>
            <a:off x="457200" y="476250"/>
            <a:ext cx="8229600" cy="796925"/>
          </a:xfrm>
        </p:spPr>
        <p:txBody>
          <a:bodyPr/>
          <a:lstStyle/>
          <a:p>
            <a:pPr algn="ctr"/>
            <a:r>
              <a:rPr lang="sv-SE" altLang="sv-SE" smtClean="0"/>
              <a:t>Inflyttningsmötets innehåll</a:t>
            </a:r>
          </a:p>
        </p:txBody>
      </p:sp>
      <p:sp>
        <p:nvSpPr>
          <p:cNvPr id="37891" name="Platshållare för innehåll 2"/>
          <p:cNvSpPr>
            <a:spLocks noGrp="1"/>
          </p:cNvSpPr>
          <p:nvPr>
            <p:ph idx="1"/>
          </p:nvPr>
        </p:nvSpPr>
        <p:spPr>
          <a:xfrm>
            <a:off x="468313" y="1557338"/>
            <a:ext cx="8280400" cy="4464050"/>
          </a:xfrm>
        </p:spPr>
        <p:txBody>
          <a:bodyPr/>
          <a:lstStyle/>
          <a:p>
            <a:pPr eaLnBrk="1" hangingPunct="1">
              <a:lnSpc>
                <a:spcPct val="130000"/>
              </a:lnSpc>
            </a:pPr>
            <a:r>
              <a:rPr lang="sv-SE" altLang="sv-SE" sz="2000" smtClean="0">
                <a:solidFill>
                  <a:schemeClr val="tx2"/>
                </a:solidFill>
              </a:rPr>
              <a:t>Visning av allmänna utrymmen (sophantering, cykelrum, ev. p-plats).</a:t>
            </a:r>
          </a:p>
          <a:p>
            <a:pPr eaLnBrk="1" hangingPunct="1">
              <a:lnSpc>
                <a:spcPct val="130000"/>
              </a:lnSpc>
            </a:pPr>
            <a:r>
              <a:rPr lang="sv-SE" altLang="sv-SE" sz="2000" smtClean="0">
                <a:solidFill>
                  <a:schemeClr val="tx2"/>
                </a:solidFill>
              </a:rPr>
              <a:t>Visning av lgh.förråd samt El mätar-central.</a:t>
            </a:r>
          </a:p>
          <a:p>
            <a:pPr eaLnBrk="1" hangingPunct="1">
              <a:lnSpc>
                <a:spcPct val="130000"/>
              </a:lnSpc>
            </a:pPr>
            <a:r>
              <a:rPr lang="sv-SE" altLang="sv-SE" sz="2000" smtClean="0">
                <a:solidFill>
                  <a:schemeClr val="tx2"/>
                </a:solidFill>
              </a:rPr>
              <a:t>Vi fyller i överlåtelseblankett för El tillsammans.</a:t>
            </a:r>
          </a:p>
          <a:p>
            <a:pPr eaLnBrk="1" hangingPunct="1">
              <a:lnSpc>
                <a:spcPct val="130000"/>
              </a:lnSpc>
            </a:pPr>
            <a:r>
              <a:rPr lang="sv-SE" altLang="sv-SE" sz="2000" smtClean="0">
                <a:solidFill>
                  <a:schemeClr val="tx2"/>
                </a:solidFill>
              </a:rPr>
              <a:t>Gemensam syn av lägenheten, städning m.m. och påträffas någon felaktighet eller ev. skada noteras detta av oss.</a:t>
            </a:r>
          </a:p>
          <a:p>
            <a:pPr eaLnBrk="1" hangingPunct="1">
              <a:lnSpc>
                <a:spcPct val="130000"/>
              </a:lnSpc>
            </a:pPr>
            <a:r>
              <a:rPr lang="sv-SE" altLang="sv-SE" sz="2000" smtClean="0">
                <a:solidFill>
                  <a:schemeClr val="tx2"/>
                </a:solidFill>
              </a:rPr>
              <a:t>Genomgång av besiktningsprotokoll, skötselpärm, info snickarhjälp.</a:t>
            </a:r>
          </a:p>
          <a:p>
            <a:pPr eaLnBrk="1" hangingPunct="1">
              <a:lnSpc>
                <a:spcPct val="130000"/>
              </a:lnSpc>
            </a:pPr>
            <a:r>
              <a:rPr lang="sv-SE" altLang="sv-SE" sz="2000" smtClean="0">
                <a:solidFill>
                  <a:schemeClr val="tx2"/>
                </a:solidFill>
              </a:rPr>
              <a:t>Visar tekniska funktioner (Säkring &amp; IT-skåp,  avstängning av vatten, inkopplingar av TV och dator m.m.).</a:t>
            </a:r>
          </a:p>
          <a:p>
            <a:pPr eaLnBrk="1" hangingPunct="1">
              <a:lnSpc>
                <a:spcPct val="130000"/>
              </a:lnSpc>
            </a:pPr>
            <a:r>
              <a:rPr lang="sv-SE" altLang="sv-SE" sz="2000" smtClean="0">
                <a:solidFill>
                  <a:schemeClr val="tx2"/>
                </a:solidFill>
              </a:rPr>
              <a:t>Tips &amp; Råd om underhåll och skötsel från golv till tak.</a:t>
            </a:r>
          </a:p>
          <a:p>
            <a:pPr eaLnBrk="1" hangingPunct="1">
              <a:lnSpc>
                <a:spcPct val="130000"/>
              </a:lnSpc>
            </a:pPr>
            <a:r>
              <a:rPr lang="sv-SE" altLang="sv-SE" sz="2000" smtClean="0">
                <a:solidFill>
                  <a:schemeClr val="tx2"/>
                </a:solidFill>
              </a:rPr>
              <a:t>Sedan låser vi lägenheten för Er utkvittering dagen därpå.</a:t>
            </a:r>
          </a:p>
          <a:p>
            <a:endParaRPr lang="sv-SE" altLang="sv-SE" smtClean="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algn="ctr" eaLnBrk="1" hangingPunct="1"/>
            <a:r>
              <a:rPr lang="sv-SE" altLang="sv-SE" dirty="0" smtClean="0"/>
              <a:t>Skötselpärm</a:t>
            </a:r>
          </a:p>
        </p:txBody>
      </p:sp>
      <p:sp>
        <p:nvSpPr>
          <p:cNvPr id="38916" name="Rectangle 6"/>
          <p:cNvSpPr>
            <a:spLocks noChangeArrowheads="1"/>
          </p:cNvSpPr>
          <p:nvPr/>
        </p:nvSpPr>
        <p:spPr bwMode="auto">
          <a:xfrm>
            <a:off x="4140200" y="1460500"/>
            <a:ext cx="4248150" cy="444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lr>
                <a:srgbClr val="9B907C"/>
              </a:buClr>
              <a:buChar char="•"/>
              <a:defRPr sz="3000">
                <a:solidFill>
                  <a:schemeClr val="tx1"/>
                </a:solidFill>
                <a:latin typeface="Gill Alt One MT Light" pitchFamily="34" charset="0"/>
              </a:defRPr>
            </a:lvl1pPr>
            <a:lvl2pPr marL="742950" indent="-285750" eaLnBrk="0" hangingPunct="0">
              <a:spcBef>
                <a:spcPct val="20000"/>
              </a:spcBef>
              <a:buClr>
                <a:srgbClr val="9B907C"/>
              </a:buClr>
              <a:buChar char="•"/>
              <a:defRPr sz="3000">
                <a:solidFill>
                  <a:schemeClr val="tx1"/>
                </a:solidFill>
                <a:latin typeface="Gill Alt One MT Light" pitchFamily="34" charset="0"/>
              </a:defRPr>
            </a:lvl2pPr>
            <a:lvl3pPr marL="1143000" indent="-228600" eaLnBrk="0" hangingPunct="0">
              <a:spcBef>
                <a:spcPct val="20000"/>
              </a:spcBef>
              <a:buClr>
                <a:srgbClr val="9B907C"/>
              </a:buClr>
              <a:buChar char="•"/>
              <a:defRPr sz="3000">
                <a:solidFill>
                  <a:schemeClr val="tx1"/>
                </a:solidFill>
                <a:latin typeface="Gill Alt One MT Light" pitchFamily="34" charset="0"/>
              </a:defRPr>
            </a:lvl3pPr>
            <a:lvl4pPr marL="1600200" indent="-228600" eaLnBrk="0" hangingPunct="0">
              <a:spcBef>
                <a:spcPct val="20000"/>
              </a:spcBef>
              <a:buClr>
                <a:srgbClr val="9B907C"/>
              </a:buClr>
              <a:buChar char="•"/>
              <a:defRPr sz="3000">
                <a:solidFill>
                  <a:schemeClr val="tx1"/>
                </a:solidFill>
                <a:latin typeface="Gill Alt One MT Light" pitchFamily="34" charset="0"/>
              </a:defRPr>
            </a:lvl4pPr>
            <a:lvl5pPr marL="2057400" indent="-228600" eaLnBrk="0" hangingPunct="0">
              <a:spcBef>
                <a:spcPct val="20000"/>
              </a:spcBef>
              <a:buClr>
                <a:srgbClr val="9B907C"/>
              </a:buClr>
              <a:buChar char="»"/>
              <a:defRPr sz="3000">
                <a:solidFill>
                  <a:schemeClr val="tx1"/>
                </a:solidFill>
                <a:latin typeface="GillSans Light" pitchFamily="34" charset="0"/>
              </a:defRPr>
            </a:lvl5pPr>
            <a:lvl6pPr marL="2514600" indent="-228600" eaLnBrk="0" fontAlgn="base" hangingPunct="0">
              <a:spcBef>
                <a:spcPct val="20000"/>
              </a:spcBef>
              <a:spcAft>
                <a:spcPct val="0"/>
              </a:spcAft>
              <a:buClr>
                <a:srgbClr val="9B907C"/>
              </a:buClr>
              <a:buChar char="»"/>
              <a:defRPr sz="3000">
                <a:solidFill>
                  <a:schemeClr val="tx1"/>
                </a:solidFill>
                <a:latin typeface="GillSans Light" pitchFamily="34" charset="0"/>
              </a:defRPr>
            </a:lvl6pPr>
            <a:lvl7pPr marL="2971800" indent="-228600" eaLnBrk="0" fontAlgn="base" hangingPunct="0">
              <a:spcBef>
                <a:spcPct val="20000"/>
              </a:spcBef>
              <a:spcAft>
                <a:spcPct val="0"/>
              </a:spcAft>
              <a:buClr>
                <a:srgbClr val="9B907C"/>
              </a:buClr>
              <a:buChar char="»"/>
              <a:defRPr sz="3000">
                <a:solidFill>
                  <a:schemeClr val="tx1"/>
                </a:solidFill>
                <a:latin typeface="GillSans Light" pitchFamily="34" charset="0"/>
              </a:defRPr>
            </a:lvl7pPr>
            <a:lvl8pPr marL="3429000" indent="-228600" eaLnBrk="0" fontAlgn="base" hangingPunct="0">
              <a:spcBef>
                <a:spcPct val="20000"/>
              </a:spcBef>
              <a:spcAft>
                <a:spcPct val="0"/>
              </a:spcAft>
              <a:buClr>
                <a:srgbClr val="9B907C"/>
              </a:buClr>
              <a:buChar char="»"/>
              <a:defRPr sz="3000">
                <a:solidFill>
                  <a:schemeClr val="tx1"/>
                </a:solidFill>
                <a:latin typeface="GillSans Light" pitchFamily="34" charset="0"/>
              </a:defRPr>
            </a:lvl8pPr>
            <a:lvl9pPr marL="3886200" indent="-228600" eaLnBrk="0" fontAlgn="base" hangingPunct="0">
              <a:spcBef>
                <a:spcPct val="20000"/>
              </a:spcBef>
              <a:spcAft>
                <a:spcPct val="0"/>
              </a:spcAft>
              <a:buClr>
                <a:srgbClr val="9B907C"/>
              </a:buClr>
              <a:buChar char="»"/>
              <a:defRPr sz="3000">
                <a:solidFill>
                  <a:schemeClr val="tx1"/>
                </a:solidFill>
                <a:latin typeface="GillSans Light" pitchFamily="34" charset="0"/>
              </a:defRPr>
            </a:lvl9pPr>
          </a:lstStyle>
          <a:p>
            <a:pPr eaLnBrk="1" hangingPunct="1">
              <a:spcBef>
                <a:spcPct val="0"/>
              </a:spcBef>
              <a:buClrTx/>
              <a:buFontTx/>
              <a:buNone/>
            </a:pPr>
            <a:endParaRPr lang="sv-SE" altLang="sv-SE" sz="1900" dirty="0">
              <a:solidFill>
                <a:srgbClr val="4D4D4D"/>
              </a:solidFill>
              <a:latin typeface="Gill Alt One MT Lt" pitchFamily="34" charset="0"/>
            </a:endParaRPr>
          </a:p>
          <a:p>
            <a:pPr eaLnBrk="1" hangingPunct="1">
              <a:spcBef>
                <a:spcPct val="0"/>
              </a:spcBef>
              <a:buClrTx/>
              <a:buFontTx/>
              <a:buNone/>
            </a:pPr>
            <a:r>
              <a:rPr lang="sv-SE" altLang="sv-SE" sz="2500" dirty="0">
                <a:solidFill>
                  <a:srgbClr val="4D4D4D"/>
                </a:solidFill>
                <a:latin typeface="Gill Alt One MT Lt" pitchFamily="34" charset="0"/>
              </a:rPr>
              <a:t>I skötselpärmen, som ni får vid inflyttningsmötet, hittar ni viktig och användbar information  om er nya bostad, och påminnelser om det som vi redan pratat om på mötet.</a:t>
            </a:r>
          </a:p>
          <a:p>
            <a:pPr algn="ctr" eaLnBrk="1" hangingPunct="1">
              <a:spcBef>
                <a:spcPct val="0"/>
              </a:spcBef>
              <a:buClrTx/>
              <a:buFontTx/>
              <a:buNone/>
            </a:pPr>
            <a:endParaRPr lang="sv-SE" altLang="sv-SE" sz="2500" dirty="0">
              <a:solidFill>
                <a:srgbClr val="4D4D4D"/>
              </a:solidFill>
              <a:latin typeface="Gill Alt One MT Lt" pitchFamily="34" charset="0"/>
            </a:endParaRPr>
          </a:p>
          <a:p>
            <a:pPr algn="ctr" eaLnBrk="1" hangingPunct="1">
              <a:spcBef>
                <a:spcPct val="0"/>
              </a:spcBef>
              <a:buClrTx/>
              <a:buFontTx/>
              <a:buNone/>
            </a:pPr>
            <a:r>
              <a:rPr lang="sv-SE" altLang="sv-SE" sz="2500" dirty="0">
                <a:solidFill>
                  <a:srgbClr val="4D4D4D"/>
                </a:solidFill>
                <a:latin typeface="Gill Alt One MT Lt" pitchFamily="34" charset="0"/>
              </a:rPr>
              <a:t>Läs den noga vid tillfälle!</a:t>
            </a:r>
          </a:p>
          <a:p>
            <a:pPr eaLnBrk="1" hangingPunct="1">
              <a:lnSpc>
                <a:spcPct val="50000"/>
              </a:lnSpc>
              <a:spcBef>
                <a:spcPct val="0"/>
              </a:spcBef>
              <a:buClrTx/>
              <a:buFontTx/>
              <a:buNone/>
            </a:pPr>
            <a:endParaRPr lang="sv-SE" altLang="sv-SE" sz="2500" dirty="0">
              <a:solidFill>
                <a:srgbClr val="4D4D4D"/>
              </a:solidFill>
              <a:latin typeface="Gill Alt One MT Lt" pitchFamily="34" charset="0"/>
            </a:endParaRPr>
          </a:p>
          <a:p>
            <a:pPr eaLnBrk="1" hangingPunct="1">
              <a:lnSpc>
                <a:spcPct val="50000"/>
              </a:lnSpc>
              <a:spcBef>
                <a:spcPct val="0"/>
              </a:spcBef>
              <a:buClrTx/>
              <a:buFontTx/>
              <a:buNone/>
            </a:pPr>
            <a:endParaRPr lang="sv-SE" altLang="sv-SE" sz="2500" dirty="0">
              <a:solidFill>
                <a:srgbClr val="4D4D4D"/>
              </a:solidFill>
              <a:latin typeface="Gill Alt One MT Lt" pitchFamily="34" charset="0"/>
            </a:endParaRPr>
          </a:p>
          <a:p>
            <a:pPr eaLnBrk="1" hangingPunct="1">
              <a:lnSpc>
                <a:spcPct val="50000"/>
              </a:lnSpc>
              <a:spcBef>
                <a:spcPct val="0"/>
              </a:spcBef>
              <a:buClrTx/>
              <a:buFontTx/>
              <a:buNone/>
            </a:pPr>
            <a:endParaRPr lang="sv-SE" altLang="sv-SE" sz="2500" dirty="0">
              <a:solidFill>
                <a:srgbClr val="4D4D4D"/>
              </a:solidFill>
              <a:latin typeface="Gill Alt One MT Lt" pitchFamily="34" charset="0"/>
            </a:endParaRPr>
          </a:p>
        </p:txBody>
      </p:sp>
      <p:pic>
        <p:nvPicPr>
          <p:cNvPr id="38920"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628800"/>
            <a:ext cx="3247066" cy="45500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pPr algn="ctr" eaLnBrk="1" hangingPunct="1"/>
            <a:r>
              <a:rPr lang="sv-SE" altLang="sv-SE" smtClean="0"/>
              <a:t>Inflyttningsinformation</a:t>
            </a:r>
          </a:p>
        </p:txBody>
      </p:sp>
      <p:sp>
        <p:nvSpPr>
          <p:cNvPr id="39939" name="Rectangle 3"/>
          <p:cNvSpPr>
            <a:spLocks noGrp="1" noChangeArrowheads="1"/>
          </p:cNvSpPr>
          <p:nvPr>
            <p:ph type="body" idx="1"/>
          </p:nvPr>
        </p:nvSpPr>
        <p:spPr/>
        <p:txBody>
          <a:bodyPr/>
          <a:lstStyle/>
          <a:p>
            <a:pPr eaLnBrk="1" hangingPunct="1">
              <a:buClr>
                <a:schemeClr val="tx1"/>
              </a:buClr>
              <a:buFontTx/>
              <a:buNone/>
            </a:pPr>
            <a:r>
              <a:rPr lang="sv-SE" altLang="sv-SE" sz="2400" b="1" smtClean="0">
                <a:latin typeface="Gill Alt One MT Lt" pitchFamily="34" charset="0"/>
              </a:rPr>
              <a:t>Hantverkshjälp</a:t>
            </a:r>
          </a:p>
          <a:p>
            <a:pPr eaLnBrk="1" hangingPunct="1">
              <a:buClr>
                <a:schemeClr val="tx1"/>
              </a:buClr>
              <a:buFontTx/>
              <a:buNone/>
            </a:pPr>
            <a:r>
              <a:rPr lang="sv-SE" altLang="sv-SE" sz="2000" smtClean="0">
                <a:latin typeface="Gill Alt One MT Lt" pitchFamily="34" charset="0"/>
              </a:rPr>
              <a:t>JM erbjuder er 2 timmars kostnadsfri hantverkshjälp </a:t>
            </a:r>
          </a:p>
          <a:p>
            <a:pPr eaLnBrk="1" hangingPunct="1">
              <a:buClr>
                <a:schemeClr val="tx1"/>
              </a:buClr>
              <a:buFontTx/>
              <a:buNone/>
            </a:pPr>
            <a:r>
              <a:rPr lang="sv-SE" altLang="sv-SE" sz="2000" smtClean="0">
                <a:latin typeface="Gill Alt One MT Lt" pitchFamily="34" charset="0"/>
              </a:rPr>
              <a:t>för att till exempel sätta upp gardinstänger, hyllor </a:t>
            </a:r>
          </a:p>
          <a:p>
            <a:pPr eaLnBrk="1" hangingPunct="1">
              <a:buClr>
                <a:schemeClr val="tx1"/>
              </a:buClr>
              <a:buFontTx/>
              <a:buNone/>
            </a:pPr>
            <a:r>
              <a:rPr lang="sv-SE" altLang="sv-SE" sz="2000" smtClean="0">
                <a:latin typeface="Gill Alt One MT Lt" pitchFamily="34" charset="0"/>
              </a:rPr>
              <a:t>och tavlor. I samband med inflyttningsservice så får </a:t>
            </a:r>
          </a:p>
          <a:p>
            <a:pPr eaLnBrk="1" hangingPunct="1">
              <a:buClr>
                <a:schemeClr val="tx1"/>
              </a:buClr>
              <a:buFontTx/>
              <a:buNone/>
            </a:pPr>
            <a:r>
              <a:rPr lang="sv-SE" altLang="sv-SE" sz="2000" smtClean="0">
                <a:latin typeface="Gill Alt One MT Lt" pitchFamily="34" charset="0"/>
              </a:rPr>
              <a:t>ni ett brev med information om detta och under vilken </a:t>
            </a:r>
          </a:p>
          <a:p>
            <a:pPr eaLnBrk="1" hangingPunct="1">
              <a:buClr>
                <a:schemeClr val="tx1"/>
              </a:buClr>
              <a:buFontTx/>
              <a:buNone/>
            </a:pPr>
            <a:r>
              <a:rPr lang="sv-SE" altLang="sv-SE" sz="2000" smtClean="0">
                <a:latin typeface="Gill Alt One MT Lt" pitchFamily="34" charset="0"/>
              </a:rPr>
              <a:t>vecka ni har möjlighet att beställa er hjälp.</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algn="ctr" eaLnBrk="1" hangingPunct="1"/>
            <a:r>
              <a:rPr lang="sv-SE" altLang="sv-SE" smtClean="0"/>
              <a:t>Inflyttningsinformation </a:t>
            </a:r>
            <a:r>
              <a:rPr lang="sv-SE" altLang="sv-SE" sz="2000" smtClean="0"/>
              <a:t>forts</a:t>
            </a:r>
          </a:p>
        </p:txBody>
      </p:sp>
      <p:sp>
        <p:nvSpPr>
          <p:cNvPr id="32771" name="Rectangle 3"/>
          <p:cNvSpPr>
            <a:spLocks noGrp="1" noChangeArrowheads="1"/>
          </p:cNvSpPr>
          <p:nvPr>
            <p:ph type="body" idx="1"/>
          </p:nvPr>
        </p:nvSpPr>
        <p:spPr/>
        <p:txBody>
          <a:bodyPr/>
          <a:lstStyle/>
          <a:p>
            <a:pPr eaLnBrk="1" hangingPunct="1">
              <a:lnSpc>
                <a:spcPct val="80000"/>
              </a:lnSpc>
              <a:defRPr/>
            </a:pPr>
            <a:r>
              <a:rPr lang="sv-SE" sz="2100" dirty="0">
                <a:solidFill>
                  <a:srgbClr val="000000"/>
                </a:solidFill>
                <a:latin typeface="Gill Alt One MT Lt" pitchFamily="34" charset="0"/>
              </a:rPr>
              <a:t>Kod till kodlås vid entrédörren </a:t>
            </a:r>
            <a:r>
              <a:rPr lang="sv-SE" sz="2100" dirty="0" smtClean="0">
                <a:solidFill>
                  <a:srgbClr val="000000"/>
                </a:solidFill>
                <a:latin typeface="Gill Alt One MT Lt" pitchFamily="34" charset="0"/>
              </a:rPr>
              <a:t>meddelas </a:t>
            </a:r>
            <a:r>
              <a:rPr lang="sv-SE" sz="2100" dirty="0">
                <a:solidFill>
                  <a:srgbClr val="000000"/>
                </a:solidFill>
                <a:latin typeface="Gill Alt One MT Lt" pitchFamily="34" charset="0"/>
              </a:rPr>
              <a:t>på tillträdesdagen</a:t>
            </a:r>
            <a:r>
              <a:rPr lang="sv-SE" sz="2100" dirty="0" smtClean="0">
                <a:solidFill>
                  <a:srgbClr val="000000"/>
                </a:solidFill>
                <a:latin typeface="Gill Alt One MT Lt" pitchFamily="34" charset="0"/>
              </a:rPr>
              <a:t>.</a:t>
            </a:r>
          </a:p>
          <a:p>
            <a:pPr eaLnBrk="1" hangingPunct="1">
              <a:lnSpc>
                <a:spcPct val="80000"/>
              </a:lnSpc>
              <a:defRPr/>
            </a:pPr>
            <a:endParaRPr lang="sv-SE" sz="2100" b="1" dirty="0">
              <a:solidFill>
                <a:srgbClr val="000000"/>
              </a:solidFill>
              <a:latin typeface="Gill Alt One MT Lt" pitchFamily="34" charset="0"/>
            </a:endParaRPr>
          </a:p>
          <a:p>
            <a:pPr eaLnBrk="1" hangingPunct="1">
              <a:lnSpc>
                <a:spcPct val="80000"/>
              </a:lnSpc>
              <a:defRPr/>
            </a:pPr>
            <a:r>
              <a:rPr lang="sv-SE" sz="2100" dirty="0" smtClean="0">
                <a:solidFill>
                  <a:srgbClr val="000000"/>
                </a:solidFill>
                <a:latin typeface="Gill Alt One MT Lt" pitchFamily="34" charset="0"/>
              </a:rPr>
              <a:t>Ange ett </a:t>
            </a:r>
            <a:r>
              <a:rPr lang="sv-SE" sz="2100" dirty="0">
                <a:solidFill>
                  <a:srgbClr val="000000"/>
                </a:solidFill>
                <a:latin typeface="Gill Alt One MT Lt" pitchFamily="34" charset="0"/>
              </a:rPr>
              <a:t>telefonnummer som kopplas till porttelefonen</a:t>
            </a:r>
            <a:r>
              <a:rPr lang="sv-SE" sz="2100" dirty="0" smtClean="0">
                <a:solidFill>
                  <a:srgbClr val="000000"/>
                </a:solidFill>
                <a:latin typeface="Gill Alt One MT Lt" pitchFamily="34" charset="0"/>
              </a:rPr>
              <a:t>.</a:t>
            </a:r>
          </a:p>
          <a:p>
            <a:pPr eaLnBrk="1" hangingPunct="1">
              <a:lnSpc>
                <a:spcPct val="80000"/>
              </a:lnSpc>
              <a:defRPr/>
            </a:pPr>
            <a:endParaRPr lang="sv-SE" sz="2100" dirty="0">
              <a:solidFill>
                <a:srgbClr val="000000"/>
              </a:solidFill>
              <a:latin typeface="Gill Alt One MT Lt" pitchFamily="34" charset="0"/>
            </a:endParaRPr>
          </a:p>
          <a:p>
            <a:pPr eaLnBrk="1" hangingPunct="1">
              <a:lnSpc>
                <a:spcPct val="80000"/>
              </a:lnSpc>
              <a:defRPr/>
            </a:pPr>
            <a:r>
              <a:rPr lang="sv-SE" sz="2100" dirty="0">
                <a:solidFill>
                  <a:srgbClr val="000000"/>
                </a:solidFill>
                <a:latin typeface="Gill Alt One MT Lt" pitchFamily="34" charset="0"/>
              </a:rPr>
              <a:t>Ni kommer att </a:t>
            </a:r>
            <a:r>
              <a:rPr lang="sv-SE" sz="2100" dirty="0" smtClean="0">
                <a:latin typeface="Gill Alt One MT Lt" pitchFamily="34" charset="0"/>
              </a:rPr>
              <a:t>få 3 nycklar </a:t>
            </a:r>
            <a:r>
              <a:rPr lang="sv-SE" sz="2100" dirty="0">
                <a:solidFill>
                  <a:srgbClr val="000000"/>
                </a:solidFill>
                <a:latin typeface="Gill Alt One MT Lt" pitchFamily="34" charset="0"/>
              </a:rPr>
              <a:t>till er bostad</a:t>
            </a:r>
            <a:r>
              <a:rPr lang="sv-SE" sz="2100" dirty="0" smtClean="0">
                <a:solidFill>
                  <a:srgbClr val="000000"/>
                </a:solidFill>
                <a:latin typeface="Gill Alt One MT Lt" pitchFamily="34" charset="0"/>
              </a:rPr>
              <a:t>. </a:t>
            </a:r>
            <a:r>
              <a:rPr lang="sv-SE" sz="2100" dirty="0" err="1" smtClean="0">
                <a:solidFill>
                  <a:srgbClr val="000000"/>
                </a:solidFill>
                <a:latin typeface="Gill Alt One MT Lt" pitchFamily="34" charset="0"/>
              </a:rPr>
              <a:t>Swesafe</a:t>
            </a:r>
            <a:r>
              <a:rPr lang="sv-SE" sz="2100" dirty="0" smtClean="0">
                <a:solidFill>
                  <a:srgbClr val="000000"/>
                </a:solidFill>
                <a:latin typeface="Gill Alt One MT Lt" pitchFamily="34" charset="0"/>
              </a:rPr>
              <a:t> är leverantör av låssystemet, de har sitt kontor i Västberga.</a:t>
            </a:r>
          </a:p>
          <a:p>
            <a:pPr marL="0" indent="0" eaLnBrk="1" hangingPunct="1">
              <a:lnSpc>
                <a:spcPct val="25000"/>
              </a:lnSpc>
              <a:buFontTx/>
              <a:buNone/>
              <a:defRPr/>
            </a:pPr>
            <a:endParaRPr lang="sv-SE" sz="2000" dirty="0" smtClean="0">
              <a:latin typeface="Gill Alt One MT Lt" pitchFamily="34" charset="0"/>
            </a:endParaRPr>
          </a:p>
          <a:p>
            <a:pPr eaLnBrk="1" hangingPunct="1">
              <a:defRPr/>
            </a:pPr>
            <a:r>
              <a:rPr lang="sv-SE" sz="2000" dirty="0" smtClean="0">
                <a:latin typeface="Gill Alt One MT Lt" pitchFamily="34" charset="0"/>
              </a:rPr>
              <a:t>En container kommer, under ca en vecka från tillträdet, att stå på gården där ni kan kasta sopor efter flytten. OBS! Vik ihop alla kartonger.</a:t>
            </a:r>
          </a:p>
          <a:p>
            <a:pPr marL="0" indent="0" eaLnBrk="1" hangingPunct="1">
              <a:buFontTx/>
              <a:buNone/>
              <a:defRPr/>
            </a:pPr>
            <a:endParaRPr lang="sv-SE" sz="2000" dirty="0" smtClean="0">
              <a:latin typeface="Gill Alt One MT Lt" pitchFamily="34" charset="0"/>
            </a:endParaRPr>
          </a:p>
          <a:p>
            <a:pPr eaLnBrk="1" hangingPunct="1">
              <a:defRPr/>
            </a:pPr>
            <a:r>
              <a:rPr lang="sv-SE" sz="2000" dirty="0" smtClean="0">
                <a:latin typeface="Gill Alt One MT Lt" pitchFamily="34" charset="0"/>
              </a:rPr>
              <a:t>Behöver ni hjälp med tele/data/tv kan ni hos Telia boka en tekniker kostnadsfritt som kommer till er och hjälper er.</a:t>
            </a:r>
            <a:endParaRPr lang="sv-SE" sz="2600" dirty="0" smtClean="0">
              <a:latin typeface="Gill Alt One MT Lt" pitchFamily="34" charset="0"/>
            </a:endParaRPr>
          </a:p>
          <a:p>
            <a:pPr eaLnBrk="1" hangingPunct="1">
              <a:defRPr/>
            </a:pPr>
            <a:endParaRPr lang="sv-SE" sz="2600" dirty="0" smtClean="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ubrik 1"/>
          <p:cNvSpPr>
            <a:spLocks noGrp="1"/>
          </p:cNvSpPr>
          <p:nvPr>
            <p:ph type="title"/>
          </p:nvPr>
        </p:nvSpPr>
        <p:spPr/>
        <p:txBody>
          <a:bodyPr/>
          <a:lstStyle/>
          <a:p>
            <a:pPr algn="ctr"/>
            <a:r>
              <a:rPr lang="sv-SE" altLang="sv-SE" smtClean="0"/>
              <a:t>Inflyttningsinformation</a:t>
            </a:r>
            <a:br>
              <a:rPr lang="sv-SE" altLang="sv-SE" smtClean="0"/>
            </a:br>
            <a:r>
              <a:rPr lang="sv-SE" altLang="sv-SE" sz="2400" smtClean="0">
                <a:solidFill>
                  <a:schemeClr val="tx1"/>
                </a:solidFill>
              </a:rPr>
              <a:t>Inflyttningsenkät</a:t>
            </a:r>
            <a:endParaRPr lang="sv-SE" altLang="sv-SE" sz="2400" smtClean="0"/>
          </a:p>
        </p:txBody>
      </p:sp>
      <p:sp>
        <p:nvSpPr>
          <p:cNvPr id="41987" name="Platshållare för innehåll 2"/>
          <p:cNvSpPr>
            <a:spLocks noGrp="1"/>
          </p:cNvSpPr>
          <p:nvPr>
            <p:ph idx="1"/>
          </p:nvPr>
        </p:nvSpPr>
        <p:spPr/>
        <p:txBody>
          <a:bodyPr/>
          <a:lstStyle/>
          <a:p>
            <a:pPr eaLnBrk="1" hangingPunct="1">
              <a:buFontTx/>
              <a:buNone/>
            </a:pPr>
            <a:r>
              <a:rPr lang="sv-SE" altLang="sv-SE" sz="2000" smtClean="0"/>
              <a:t>Ca. 6-8 veckor efter inflyttning skickas en enkät till er via e-post av ett företag som heter Prognoscentret.</a:t>
            </a:r>
          </a:p>
          <a:p>
            <a:pPr eaLnBrk="1" hangingPunct="1">
              <a:buFontTx/>
              <a:buNone/>
            </a:pPr>
            <a:endParaRPr lang="sv-SE" altLang="sv-SE" sz="2000" smtClean="0"/>
          </a:p>
          <a:p>
            <a:pPr eaLnBrk="1" hangingPunct="1">
              <a:buFontTx/>
              <a:buNone/>
            </a:pPr>
            <a:r>
              <a:rPr lang="sv-SE" altLang="sv-SE" sz="2000" smtClean="0"/>
              <a:t>	Enkäten är ett viktigt kvitto för oss på hur väl vi har lyckats med våra högt ställda ambitioner med att möta era höga förväntningar.</a:t>
            </a:r>
          </a:p>
          <a:p>
            <a:pPr eaLnBrk="1" hangingPunct="1"/>
            <a:endParaRPr lang="sv-SE" altLang="sv-SE" sz="2000" smtClean="0"/>
          </a:p>
          <a:p>
            <a:pPr eaLnBrk="1" hangingPunct="1">
              <a:buFontTx/>
              <a:buNone/>
            </a:pPr>
            <a:r>
              <a:rPr lang="sv-SE" altLang="sv-SE" sz="2000" smtClean="0"/>
              <a:t>	Vi hoppas därför att ni tar er tid till att besvara denna enkät. Stort tack på förhand och som tack skänker JM 40 kr till SOS Barnbyar för varje inskickad enkät. </a:t>
            </a:r>
          </a:p>
          <a:p>
            <a:endParaRPr lang="sv-SE" altLang="sv-SE" smtClean="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algn="ctr" eaLnBrk="1" hangingPunct="1"/>
            <a:r>
              <a:rPr lang="sv-SE" altLang="sv-SE" smtClean="0"/>
              <a:t>Praktisk information</a:t>
            </a:r>
          </a:p>
        </p:txBody>
      </p:sp>
      <p:sp>
        <p:nvSpPr>
          <p:cNvPr id="43011" name="Rectangle 3"/>
          <p:cNvSpPr>
            <a:spLocks noGrp="1" noChangeArrowheads="1"/>
          </p:cNvSpPr>
          <p:nvPr>
            <p:ph type="body" idx="1"/>
          </p:nvPr>
        </p:nvSpPr>
        <p:spPr/>
        <p:txBody>
          <a:bodyPr/>
          <a:lstStyle/>
          <a:p>
            <a:pPr eaLnBrk="1" hangingPunct="1">
              <a:lnSpc>
                <a:spcPct val="80000"/>
              </a:lnSpc>
            </a:pPr>
            <a:r>
              <a:rPr lang="sv-SE" altLang="sv-SE" sz="2100" smtClean="0">
                <a:latin typeface="Gill Alt One MT Lt" pitchFamily="34" charset="0"/>
              </a:rPr>
              <a:t>Om ni vill ha er TV på väggen finns det väggar förberedda med förstärkning enligt er Bofaktaritning.</a:t>
            </a:r>
          </a:p>
          <a:p>
            <a:pPr eaLnBrk="1" hangingPunct="1">
              <a:lnSpc>
                <a:spcPct val="80000"/>
              </a:lnSpc>
              <a:buFontTx/>
              <a:buNone/>
            </a:pPr>
            <a:r>
              <a:rPr lang="sv-SE" altLang="sv-SE" sz="2100" b="1" smtClean="0">
                <a:latin typeface="Gill Alt One MT Lt" pitchFamily="34" charset="0"/>
              </a:rPr>
              <a:t>	OBS! Denna vägg klarar inte montage av konsolarm</a:t>
            </a:r>
            <a:r>
              <a:rPr lang="sv-SE" altLang="sv-SE" sz="2100" smtClean="0">
                <a:latin typeface="Gill Alt One MT Lt" pitchFamily="34" charset="0"/>
              </a:rPr>
              <a:t>.</a:t>
            </a:r>
          </a:p>
          <a:p>
            <a:pPr eaLnBrk="1" hangingPunct="1">
              <a:lnSpc>
                <a:spcPct val="80000"/>
              </a:lnSpc>
              <a:buFontTx/>
              <a:buNone/>
            </a:pPr>
            <a:endParaRPr lang="sv-SE" altLang="sv-SE" sz="800" smtClean="0">
              <a:latin typeface="Gill Alt One MT Lt" pitchFamily="34" charset="0"/>
            </a:endParaRPr>
          </a:p>
          <a:p>
            <a:pPr eaLnBrk="1" hangingPunct="1">
              <a:lnSpc>
                <a:spcPct val="80000"/>
              </a:lnSpc>
            </a:pPr>
            <a:r>
              <a:rPr lang="sv-SE" altLang="sv-SE" sz="2100" smtClean="0">
                <a:latin typeface="Gill Alt One MT Lt" pitchFamily="34" charset="0"/>
              </a:rPr>
              <a:t>Kom ihåg att teckna en hemförsäkring med ”bostadsrättstillägg”.</a:t>
            </a:r>
          </a:p>
          <a:p>
            <a:pPr eaLnBrk="1" hangingPunct="1">
              <a:lnSpc>
                <a:spcPct val="80000"/>
              </a:lnSpc>
            </a:pPr>
            <a:endParaRPr lang="sv-SE" altLang="sv-SE" sz="800" smtClean="0">
              <a:latin typeface="Gill Alt One MT Lt" pitchFamily="34" charset="0"/>
            </a:endParaRPr>
          </a:p>
          <a:p>
            <a:pPr eaLnBrk="1" hangingPunct="1">
              <a:lnSpc>
                <a:spcPct val="80000"/>
              </a:lnSpc>
            </a:pPr>
            <a:r>
              <a:rPr lang="sv-SE" altLang="sv-SE" sz="2100" smtClean="0">
                <a:latin typeface="Gill Alt One MT Lt" pitchFamily="34" charset="0"/>
              </a:rPr>
              <a:t>Kom ihåg att meddela adressändring.</a:t>
            </a:r>
          </a:p>
          <a:p>
            <a:pPr eaLnBrk="1" hangingPunct="1">
              <a:lnSpc>
                <a:spcPct val="80000"/>
              </a:lnSpc>
            </a:pPr>
            <a:endParaRPr lang="sv-SE" altLang="sv-SE" sz="800" smtClean="0">
              <a:latin typeface="Gill Alt One MT Lt" pitchFamily="34" charset="0"/>
            </a:endParaRPr>
          </a:p>
          <a:p>
            <a:pPr eaLnBrk="1" hangingPunct="1">
              <a:lnSpc>
                <a:spcPct val="80000"/>
              </a:lnSpc>
            </a:pPr>
            <a:r>
              <a:rPr lang="sv-SE" altLang="sv-SE" sz="2100" smtClean="0">
                <a:latin typeface="Gill Alt One MT Lt" pitchFamily="34" charset="0"/>
              </a:rPr>
              <a:t>Fortum är elleverantör vid tillträdet. Begäran om byte av elleverantör kan ske tidigast ca en vecka efter tillträdet.</a:t>
            </a:r>
          </a:p>
          <a:p>
            <a:pPr eaLnBrk="1" hangingPunct="1">
              <a:lnSpc>
                <a:spcPct val="80000"/>
              </a:lnSpc>
            </a:pPr>
            <a:endParaRPr lang="sv-SE" altLang="sv-SE" sz="800" smtClean="0">
              <a:latin typeface="Gill Alt One MT Lt" pitchFamily="34" charset="0"/>
            </a:endParaRPr>
          </a:p>
          <a:p>
            <a:pPr eaLnBrk="1" hangingPunct="1"/>
            <a:r>
              <a:rPr lang="sv-SE" altLang="sv-SE" sz="2000" smtClean="0"/>
              <a:t>Tänk på att ha med er ett hänglås på tillträdesdagen om ni vill ställa in saker i era lägenhetsförråd.</a:t>
            </a:r>
          </a:p>
          <a:p>
            <a:pPr eaLnBrk="1" hangingPunct="1">
              <a:lnSpc>
                <a:spcPct val="80000"/>
              </a:lnSpc>
            </a:pPr>
            <a:endParaRPr lang="sv-SE" altLang="sv-SE" sz="2100" smtClean="0">
              <a:latin typeface="Gill Alt One MT Lt" pitchFamily="34" charset="0"/>
            </a:endParaRPr>
          </a:p>
          <a:p>
            <a:pPr eaLnBrk="1" hangingPunct="1">
              <a:lnSpc>
                <a:spcPct val="80000"/>
              </a:lnSpc>
            </a:pPr>
            <a:endParaRPr lang="sv-SE" altLang="sv-SE" sz="2100" smtClean="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4" descr="seniorgarden_orig_cmyk"/>
          <p:cNvPicPr>
            <a:picLocks noChangeAspect="1" noChangeArrowheads="1"/>
          </p:cNvPicPr>
          <p:nvPr/>
        </p:nvPicPr>
        <p:blipFill>
          <a:blip r:embed="rId2" cstate="print">
            <a:extLst>
              <a:ext uri="{28A0092B-C50C-407E-A947-70E740481C1C}">
                <a14:useLocalDpi xmlns:a14="http://schemas.microsoft.com/office/drawing/2010/main" val="0"/>
              </a:ext>
            </a:extLst>
          </a:blip>
          <a:srcRect l="46048" r="16142"/>
          <a:stretch>
            <a:fillRect/>
          </a:stretch>
        </p:blipFill>
        <p:spPr bwMode="auto">
          <a:xfrm>
            <a:off x="1403350" y="835025"/>
            <a:ext cx="6659563" cy="392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5" name="Platshållare för text 3"/>
          <p:cNvSpPr>
            <a:spLocks noGrp="1"/>
          </p:cNvSpPr>
          <p:nvPr>
            <p:ph type="body" sz="half" idx="2"/>
          </p:nvPr>
        </p:nvSpPr>
        <p:spPr>
          <a:xfrm>
            <a:off x="1792288" y="4756150"/>
            <a:ext cx="5486400" cy="1416050"/>
          </a:xfrm>
        </p:spPr>
        <p:txBody>
          <a:bodyPr/>
          <a:lstStyle/>
          <a:p>
            <a:r>
              <a:rPr lang="sv-SE" altLang="sv-SE" sz="2000" smtClean="0"/>
              <a:t>	Information om Seniorgården, </a:t>
            </a:r>
          </a:p>
          <a:p>
            <a:r>
              <a:rPr lang="sv-SE" altLang="sv-SE" sz="2000" smtClean="0"/>
              <a:t>	Anna-Kari Malm </a:t>
            </a:r>
          </a:p>
          <a:p>
            <a:endParaRPr lang="sv-SE" altLang="sv-SE" sz="2000" smtClean="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algn="ctr" eaLnBrk="1" hangingPunct="1"/>
            <a:r>
              <a:rPr lang="sv-SE" altLang="sv-SE" smtClean="0"/>
              <a:t>Boförmåner</a:t>
            </a:r>
          </a:p>
        </p:txBody>
      </p:sp>
      <p:pic>
        <p:nvPicPr>
          <p:cNvPr id="4505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1484313"/>
            <a:ext cx="8027987" cy="4578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pPr algn="ctr" eaLnBrk="1" hangingPunct="1"/>
            <a:r>
              <a:rPr lang="sv-SE" altLang="sv-SE" smtClean="0"/>
              <a:t>Övrigt</a:t>
            </a:r>
          </a:p>
        </p:txBody>
      </p:sp>
      <p:sp>
        <p:nvSpPr>
          <p:cNvPr id="46083" name="Rectangle 3"/>
          <p:cNvSpPr>
            <a:spLocks noGrp="1" noChangeArrowheads="1"/>
          </p:cNvSpPr>
          <p:nvPr>
            <p:ph type="body" idx="1"/>
          </p:nvPr>
        </p:nvSpPr>
        <p:spPr>
          <a:xfrm>
            <a:off x="457200" y="1600200"/>
            <a:ext cx="8229600" cy="4349750"/>
          </a:xfrm>
        </p:spPr>
        <p:txBody>
          <a:bodyPr/>
          <a:lstStyle/>
          <a:p>
            <a:pPr eaLnBrk="1" hangingPunct="1">
              <a:lnSpc>
                <a:spcPct val="80000"/>
              </a:lnSpc>
              <a:buFontTx/>
              <a:buNone/>
            </a:pPr>
            <a:endParaRPr lang="sv-SE" altLang="sv-SE" sz="1200" smtClean="0">
              <a:latin typeface="Gill Alt One MT Lt" pitchFamily="34" charset="0"/>
            </a:endParaRPr>
          </a:p>
          <a:p>
            <a:pPr eaLnBrk="1" hangingPunct="1">
              <a:lnSpc>
                <a:spcPct val="80000"/>
              </a:lnSpc>
            </a:pPr>
            <a:r>
              <a:rPr lang="sv-SE" altLang="sv-SE" sz="2000" b="1" smtClean="0">
                <a:latin typeface="Gill Alt One MT Lt" pitchFamily="34" charset="0"/>
              </a:rPr>
              <a:t>BRF hemsida</a:t>
            </a:r>
          </a:p>
          <a:p>
            <a:pPr eaLnBrk="1" hangingPunct="1">
              <a:lnSpc>
                <a:spcPct val="80000"/>
              </a:lnSpc>
            </a:pPr>
            <a:r>
              <a:rPr lang="sv-SE" altLang="sv-SE" sz="2000" smtClean="0">
                <a:latin typeface="Gill Alt One MT Lt" pitchFamily="34" charset="0"/>
              </a:rPr>
              <a:t>Det finns en hemsida framtagen till Brf Lillsjöparken, information om hur man får inloggningsuppgifter till denna kommer skickas ut i ett informationsbrev.</a:t>
            </a:r>
          </a:p>
          <a:p>
            <a:pPr eaLnBrk="1" hangingPunct="1">
              <a:lnSpc>
                <a:spcPct val="80000"/>
              </a:lnSpc>
            </a:pPr>
            <a:endParaRPr lang="sv-SE" altLang="sv-SE" sz="2000" smtClean="0">
              <a:latin typeface="Gill Alt One MT Lt" pitchFamily="34" charset="0"/>
            </a:endParaRPr>
          </a:p>
          <a:p>
            <a:pPr eaLnBrk="1" hangingPunct="1">
              <a:lnSpc>
                <a:spcPct val="80000"/>
              </a:lnSpc>
            </a:pPr>
            <a:r>
              <a:rPr lang="sv-SE" altLang="sv-SE" sz="2000" b="1" smtClean="0">
                <a:latin typeface="Gill Alt One MT Lt" pitchFamily="34" charset="0"/>
              </a:rPr>
              <a:t>Inglasning av balkonger</a:t>
            </a:r>
          </a:p>
          <a:p>
            <a:pPr eaLnBrk="1" hangingPunct="1">
              <a:lnSpc>
                <a:spcPct val="80000"/>
              </a:lnSpc>
            </a:pPr>
            <a:r>
              <a:rPr lang="sv-SE" altLang="sv-SE" sz="2000" smtClean="0">
                <a:latin typeface="Gill Alt One MT Lt" pitchFamily="34" charset="0"/>
              </a:rPr>
              <a:t>Bygglov för inglasning av de balkonger som har tak finns men måste godkännas av Brf Styrelsen och en anmälan med teknisk redovisning krävs.</a:t>
            </a:r>
          </a:p>
          <a:p>
            <a:pPr eaLnBrk="1" hangingPunct="1">
              <a:lnSpc>
                <a:spcPct val="80000"/>
              </a:lnSpc>
            </a:pPr>
            <a:endParaRPr lang="sv-SE" altLang="sv-SE" sz="2000" smtClean="0">
              <a:latin typeface="Gill Alt One MT Lt" pitchFamily="34" charset="0"/>
            </a:endParaRPr>
          </a:p>
          <a:p>
            <a:pPr eaLnBrk="1" hangingPunct="1">
              <a:lnSpc>
                <a:spcPct val="80000"/>
              </a:lnSpc>
            </a:pPr>
            <a:r>
              <a:rPr lang="sv-SE" altLang="sv-SE" sz="2000" b="1" smtClean="0">
                <a:latin typeface="Gill Alt One MT Lt" pitchFamily="34" charset="0"/>
              </a:rPr>
              <a:t>Markiser </a:t>
            </a:r>
            <a:endParaRPr lang="sv-SE" altLang="sv-SE" sz="2000" smtClean="0">
              <a:latin typeface="Gill Alt One MT" pitchFamily="34" charset="0"/>
            </a:endParaRPr>
          </a:p>
          <a:p>
            <a:pPr eaLnBrk="1" hangingPunct="1">
              <a:lnSpc>
                <a:spcPct val="80000"/>
              </a:lnSpc>
              <a:buClr>
                <a:schemeClr val="tx1"/>
              </a:buClr>
              <a:buFontTx/>
              <a:buNone/>
            </a:pPr>
            <a:r>
              <a:rPr lang="sv-SE" altLang="sv-SE" sz="2000" smtClean="0">
                <a:latin typeface="Gill Alt One MT Lt" pitchFamily="34" charset="0"/>
              </a:rPr>
              <a:t>	I skötselpärmen finns information om vad man bör tänka på vid montering av markiser och persienner.  Där finns också information om vilken kulör markiserna skall ha.</a:t>
            </a:r>
          </a:p>
          <a:p>
            <a:pPr eaLnBrk="1" hangingPunct="1">
              <a:lnSpc>
                <a:spcPct val="80000"/>
              </a:lnSpc>
              <a:buClr>
                <a:schemeClr val="tx1"/>
              </a:buClr>
            </a:pPr>
            <a:endParaRPr lang="sv-SE" altLang="sv-SE" sz="1200" smtClean="0">
              <a:latin typeface="Gill Alt One MT Lt" pitchFamily="34" charset="0"/>
            </a:endParaRPr>
          </a:p>
          <a:p>
            <a:pPr eaLnBrk="1" hangingPunct="1">
              <a:lnSpc>
                <a:spcPct val="80000"/>
              </a:lnSpc>
              <a:buClr>
                <a:schemeClr val="tx1"/>
              </a:buClr>
              <a:buFontTx/>
              <a:buNone/>
            </a:pPr>
            <a:endParaRPr lang="sv-SE" altLang="sv-SE" sz="1200" smtClean="0">
              <a:latin typeface="Gill Alt One MT Lt" pitchFamily="34" charset="0"/>
            </a:endParaRPr>
          </a:p>
          <a:p>
            <a:pPr eaLnBrk="1" hangingPunct="1">
              <a:lnSpc>
                <a:spcPct val="80000"/>
              </a:lnSpc>
            </a:pPr>
            <a:endParaRPr lang="sv-SE" altLang="sv-SE" sz="2600" smtClean="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algn="ctr" eaLnBrk="1" hangingPunct="1"/>
            <a:r>
              <a:rPr lang="sv-SE" altLang="sv-SE" smtClean="0"/>
              <a:t>Triple Play – TV, telefon och internet</a:t>
            </a:r>
          </a:p>
        </p:txBody>
      </p:sp>
      <p:pic>
        <p:nvPicPr>
          <p:cNvPr id="47107" name="Picture 3" descr="flytt"/>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5292725" y="1628775"/>
            <a:ext cx="3213100" cy="4276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7108" name="Rectangle 4"/>
          <p:cNvSpPr>
            <a:spLocks noChangeArrowheads="1"/>
          </p:cNvSpPr>
          <p:nvPr/>
        </p:nvSpPr>
        <p:spPr bwMode="auto">
          <a:xfrm>
            <a:off x="900113" y="3108325"/>
            <a:ext cx="410368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lr>
                <a:srgbClr val="9B907C"/>
              </a:buClr>
              <a:buChar char="•"/>
              <a:defRPr sz="3000">
                <a:solidFill>
                  <a:schemeClr val="tx1"/>
                </a:solidFill>
                <a:latin typeface="Gill Alt One MT Light" pitchFamily="34" charset="0"/>
              </a:defRPr>
            </a:lvl1pPr>
            <a:lvl2pPr marL="742950" indent="-285750" eaLnBrk="0" hangingPunct="0">
              <a:spcBef>
                <a:spcPct val="20000"/>
              </a:spcBef>
              <a:buClr>
                <a:srgbClr val="9B907C"/>
              </a:buClr>
              <a:buChar char="•"/>
              <a:defRPr sz="3000">
                <a:solidFill>
                  <a:schemeClr val="tx1"/>
                </a:solidFill>
                <a:latin typeface="Gill Alt One MT Light" pitchFamily="34" charset="0"/>
              </a:defRPr>
            </a:lvl2pPr>
            <a:lvl3pPr marL="1143000" indent="-228600" eaLnBrk="0" hangingPunct="0">
              <a:spcBef>
                <a:spcPct val="20000"/>
              </a:spcBef>
              <a:buClr>
                <a:srgbClr val="9B907C"/>
              </a:buClr>
              <a:buChar char="•"/>
              <a:defRPr sz="3000">
                <a:solidFill>
                  <a:schemeClr val="tx1"/>
                </a:solidFill>
                <a:latin typeface="Gill Alt One MT Light" pitchFamily="34" charset="0"/>
              </a:defRPr>
            </a:lvl3pPr>
            <a:lvl4pPr marL="1600200" indent="-228600" eaLnBrk="0" hangingPunct="0">
              <a:spcBef>
                <a:spcPct val="20000"/>
              </a:spcBef>
              <a:buClr>
                <a:srgbClr val="9B907C"/>
              </a:buClr>
              <a:buChar char="•"/>
              <a:defRPr sz="3000">
                <a:solidFill>
                  <a:schemeClr val="tx1"/>
                </a:solidFill>
                <a:latin typeface="Gill Alt One MT Light" pitchFamily="34" charset="0"/>
              </a:defRPr>
            </a:lvl4pPr>
            <a:lvl5pPr marL="2057400" indent="-228600" eaLnBrk="0" hangingPunct="0">
              <a:spcBef>
                <a:spcPct val="20000"/>
              </a:spcBef>
              <a:buClr>
                <a:srgbClr val="9B907C"/>
              </a:buClr>
              <a:buChar char="»"/>
              <a:defRPr sz="3000">
                <a:solidFill>
                  <a:schemeClr val="tx1"/>
                </a:solidFill>
                <a:latin typeface="GillSans Light" pitchFamily="34" charset="0"/>
              </a:defRPr>
            </a:lvl5pPr>
            <a:lvl6pPr marL="2514600" indent="-228600" eaLnBrk="0" fontAlgn="base" hangingPunct="0">
              <a:spcBef>
                <a:spcPct val="20000"/>
              </a:spcBef>
              <a:spcAft>
                <a:spcPct val="0"/>
              </a:spcAft>
              <a:buClr>
                <a:srgbClr val="9B907C"/>
              </a:buClr>
              <a:buChar char="»"/>
              <a:defRPr sz="3000">
                <a:solidFill>
                  <a:schemeClr val="tx1"/>
                </a:solidFill>
                <a:latin typeface="GillSans Light" pitchFamily="34" charset="0"/>
              </a:defRPr>
            </a:lvl6pPr>
            <a:lvl7pPr marL="2971800" indent="-228600" eaLnBrk="0" fontAlgn="base" hangingPunct="0">
              <a:spcBef>
                <a:spcPct val="20000"/>
              </a:spcBef>
              <a:spcAft>
                <a:spcPct val="0"/>
              </a:spcAft>
              <a:buClr>
                <a:srgbClr val="9B907C"/>
              </a:buClr>
              <a:buChar char="»"/>
              <a:defRPr sz="3000">
                <a:solidFill>
                  <a:schemeClr val="tx1"/>
                </a:solidFill>
                <a:latin typeface="GillSans Light" pitchFamily="34" charset="0"/>
              </a:defRPr>
            </a:lvl7pPr>
            <a:lvl8pPr marL="3429000" indent="-228600" eaLnBrk="0" fontAlgn="base" hangingPunct="0">
              <a:spcBef>
                <a:spcPct val="20000"/>
              </a:spcBef>
              <a:spcAft>
                <a:spcPct val="0"/>
              </a:spcAft>
              <a:buClr>
                <a:srgbClr val="9B907C"/>
              </a:buClr>
              <a:buChar char="»"/>
              <a:defRPr sz="3000">
                <a:solidFill>
                  <a:schemeClr val="tx1"/>
                </a:solidFill>
                <a:latin typeface="GillSans Light" pitchFamily="34" charset="0"/>
              </a:defRPr>
            </a:lvl8pPr>
            <a:lvl9pPr marL="3886200" indent="-228600" eaLnBrk="0" fontAlgn="base" hangingPunct="0">
              <a:spcBef>
                <a:spcPct val="20000"/>
              </a:spcBef>
              <a:spcAft>
                <a:spcPct val="0"/>
              </a:spcAft>
              <a:buClr>
                <a:srgbClr val="9B907C"/>
              </a:buClr>
              <a:buChar char="»"/>
              <a:defRPr sz="3000">
                <a:solidFill>
                  <a:schemeClr val="tx1"/>
                </a:solidFill>
                <a:latin typeface="GillSans Light" pitchFamily="34" charset="0"/>
              </a:defRPr>
            </a:lvl9pPr>
          </a:lstStyle>
          <a:p>
            <a:pPr eaLnBrk="1" hangingPunct="1">
              <a:spcBef>
                <a:spcPct val="0"/>
              </a:spcBef>
              <a:buClrTx/>
              <a:buFontTx/>
              <a:buNone/>
            </a:pPr>
            <a:endParaRPr lang="sv-SE" altLang="sv-SE" sz="1800">
              <a:solidFill>
                <a:srgbClr val="333333"/>
              </a:solidFill>
              <a:latin typeface="Arial" charset="0"/>
            </a:endParaRPr>
          </a:p>
        </p:txBody>
      </p:sp>
      <p:sp>
        <p:nvSpPr>
          <p:cNvPr id="47109" name="Rectangle 5"/>
          <p:cNvSpPr>
            <a:spLocks noChangeArrowheads="1"/>
          </p:cNvSpPr>
          <p:nvPr/>
        </p:nvSpPr>
        <p:spPr bwMode="auto">
          <a:xfrm>
            <a:off x="539750" y="2565400"/>
            <a:ext cx="4319588" cy="830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lr>
                <a:srgbClr val="9B907C"/>
              </a:buClr>
              <a:buChar char="•"/>
              <a:defRPr sz="3000">
                <a:solidFill>
                  <a:schemeClr val="tx1"/>
                </a:solidFill>
                <a:latin typeface="Gill Alt One MT Light" pitchFamily="34" charset="0"/>
              </a:defRPr>
            </a:lvl1pPr>
            <a:lvl2pPr marL="742950" indent="-285750" eaLnBrk="0" hangingPunct="0">
              <a:spcBef>
                <a:spcPct val="20000"/>
              </a:spcBef>
              <a:buClr>
                <a:srgbClr val="9B907C"/>
              </a:buClr>
              <a:buChar char="•"/>
              <a:defRPr sz="3000">
                <a:solidFill>
                  <a:schemeClr val="tx1"/>
                </a:solidFill>
                <a:latin typeface="Gill Alt One MT Light" pitchFamily="34" charset="0"/>
              </a:defRPr>
            </a:lvl2pPr>
            <a:lvl3pPr marL="1143000" indent="-228600" eaLnBrk="0" hangingPunct="0">
              <a:spcBef>
                <a:spcPct val="20000"/>
              </a:spcBef>
              <a:buClr>
                <a:srgbClr val="9B907C"/>
              </a:buClr>
              <a:buChar char="•"/>
              <a:defRPr sz="3000">
                <a:solidFill>
                  <a:schemeClr val="tx1"/>
                </a:solidFill>
                <a:latin typeface="Gill Alt One MT Light" pitchFamily="34" charset="0"/>
              </a:defRPr>
            </a:lvl3pPr>
            <a:lvl4pPr marL="1600200" indent="-228600" eaLnBrk="0" hangingPunct="0">
              <a:spcBef>
                <a:spcPct val="20000"/>
              </a:spcBef>
              <a:buClr>
                <a:srgbClr val="9B907C"/>
              </a:buClr>
              <a:buChar char="•"/>
              <a:defRPr sz="3000">
                <a:solidFill>
                  <a:schemeClr val="tx1"/>
                </a:solidFill>
                <a:latin typeface="Gill Alt One MT Light" pitchFamily="34" charset="0"/>
              </a:defRPr>
            </a:lvl4pPr>
            <a:lvl5pPr marL="2057400" indent="-228600" eaLnBrk="0" hangingPunct="0">
              <a:spcBef>
                <a:spcPct val="20000"/>
              </a:spcBef>
              <a:buClr>
                <a:srgbClr val="9B907C"/>
              </a:buClr>
              <a:buChar char="»"/>
              <a:defRPr sz="3000">
                <a:solidFill>
                  <a:schemeClr val="tx1"/>
                </a:solidFill>
                <a:latin typeface="GillSans Light" pitchFamily="34" charset="0"/>
              </a:defRPr>
            </a:lvl5pPr>
            <a:lvl6pPr marL="2514600" indent="-228600" eaLnBrk="0" fontAlgn="base" hangingPunct="0">
              <a:spcBef>
                <a:spcPct val="20000"/>
              </a:spcBef>
              <a:spcAft>
                <a:spcPct val="0"/>
              </a:spcAft>
              <a:buClr>
                <a:srgbClr val="9B907C"/>
              </a:buClr>
              <a:buChar char="»"/>
              <a:defRPr sz="3000">
                <a:solidFill>
                  <a:schemeClr val="tx1"/>
                </a:solidFill>
                <a:latin typeface="GillSans Light" pitchFamily="34" charset="0"/>
              </a:defRPr>
            </a:lvl6pPr>
            <a:lvl7pPr marL="2971800" indent="-228600" eaLnBrk="0" fontAlgn="base" hangingPunct="0">
              <a:spcBef>
                <a:spcPct val="20000"/>
              </a:spcBef>
              <a:spcAft>
                <a:spcPct val="0"/>
              </a:spcAft>
              <a:buClr>
                <a:srgbClr val="9B907C"/>
              </a:buClr>
              <a:buChar char="»"/>
              <a:defRPr sz="3000">
                <a:solidFill>
                  <a:schemeClr val="tx1"/>
                </a:solidFill>
                <a:latin typeface="GillSans Light" pitchFamily="34" charset="0"/>
              </a:defRPr>
            </a:lvl7pPr>
            <a:lvl8pPr marL="3429000" indent="-228600" eaLnBrk="0" fontAlgn="base" hangingPunct="0">
              <a:spcBef>
                <a:spcPct val="20000"/>
              </a:spcBef>
              <a:spcAft>
                <a:spcPct val="0"/>
              </a:spcAft>
              <a:buClr>
                <a:srgbClr val="9B907C"/>
              </a:buClr>
              <a:buChar char="»"/>
              <a:defRPr sz="3000">
                <a:solidFill>
                  <a:schemeClr val="tx1"/>
                </a:solidFill>
                <a:latin typeface="GillSans Light" pitchFamily="34" charset="0"/>
              </a:defRPr>
            </a:lvl8pPr>
            <a:lvl9pPr marL="3886200" indent="-228600" eaLnBrk="0" fontAlgn="base" hangingPunct="0">
              <a:spcBef>
                <a:spcPct val="20000"/>
              </a:spcBef>
              <a:spcAft>
                <a:spcPct val="0"/>
              </a:spcAft>
              <a:buClr>
                <a:srgbClr val="9B907C"/>
              </a:buClr>
              <a:buChar char="»"/>
              <a:defRPr sz="3000">
                <a:solidFill>
                  <a:schemeClr val="tx1"/>
                </a:solidFill>
                <a:latin typeface="GillSans Light" pitchFamily="34" charset="0"/>
              </a:defRPr>
            </a:lvl9pPr>
          </a:lstStyle>
          <a:p>
            <a:pPr eaLnBrk="1" hangingPunct="1">
              <a:spcBef>
                <a:spcPct val="0"/>
              </a:spcBef>
              <a:buClrTx/>
              <a:buFontTx/>
              <a:buNone/>
            </a:pPr>
            <a:r>
              <a:rPr lang="sv-SE" altLang="sv-SE" sz="2400">
                <a:latin typeface="Gill Alt One MT Lt" pitchFamily="34" charset="0"/>
              </a:rPr>
              <a:t>Information från Telia</a:t>
            </a:r>
          </a:p>
          <a:p>
            <a:pPr eaLnBrk="1" hangingPunct="1">
              <a:spcBef>
                <a:spcPct val="0"/>
              </a:spcBef>
              <a:buClrTx/>
              <a:buFontTx/>
              <a:buNone/>
            </a:pPr>
            <a:endParaRPr lang="sv-SE" altLang="sv-SE" sz="2400">
              <a:latin typeface="Gill Alt One MT Lt"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eniorgården">
  <a:themeElements>
    <a:clrScheme name="Seniorgårde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eniorgården">
      <a:majorFont>
        <a:latin typeface="Gill Alt One MT Light"/>
        <a:ea typeface=""/>
        <a:cs typeface=""/>
      </a:majorFont>
      <a:minorFont>
        <a:latin typeface="Gill Alt One MT Ligh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eniorgårde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eniorgårde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eniorgårde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eniorgårde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eniorgårde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eniorgårde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eniorgårde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eniorgårde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eniorgårde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eniorgårde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eniorgårde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eniorgårde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JM utan linje, med logotyp">
  <a:themeElements>
    <a:clrScheme name="JM utan linje, med logotyp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JM utan linje, med logotyp">
      <a:majorFont>
        <a:latin typeface="Gill Alt One MT Light"/>
        <a:ea typeface=""/>
        <a:cs typeface=""/>
      </a:majorFont>
      <a:minorFont>
        <a:latin typeface="Gill Alt One MT Ligh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JM utan linje, med logotyp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JM utan linje, med logotyp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JM utan linje, med logotyp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JM utan linje, med logotyp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JM utan linje, med logotyp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JM utan linje, med logotyp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JM utan linje, med logotyp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JM utan linje, med logotyp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JM utan linje, med logotyp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JM utan linje, med logotyp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JM utan linje, med logotyp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JM utan linje, med logotyp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JM utan logotyp och linje">
  <a:themeElements>
    <a:clrScheme name="JM utan logotyp och linj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JM utan logotyp och linje">
      <a:majorFont>
        <a:latin typeface="Gill Alt One MT Light"/>
        <a:ea typeface=""/>
        <a:cs typeface=""/>
      </a:majorFont>
      <a:minorFont>
        <a:latin typeface="Gill Alt One MT Ligh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JM utan logotyp och linj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JM utan logotyp och linj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JM utan logotyp och linj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JM utan logotyp och linj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JM utan logotyp och linj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JM utan logotyp och linj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JM utan logotyp och linj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JM utan logotyp och linj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JM utan logotyp och linj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JM utan logotyp och linj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JM utan logotyp och linj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JM utan logotyp och linj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tema">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Seniorgården</Template>
  <TotalTime>2329</TotalTime>
  <Words>1357</Words>
  <Application>Microsoft Office PowerPoint</Application>
  <PresentationFormat>Bildspel på skärmen (4:3)</PresentationFormat>
  <Paragraphs>310</Paragraphs>
  <Slides>42</Slides>
  <Notes>0</Notes>
  <HiddenSlides>0</HiddenSlides>
  <MMClips>0</MMClips>
  <ScaleCrop>false</ScaleCrop>
  <HeadingPairs>
    <vt:vector size="4" baseType="variant">
      <vt:variant>
        <vt:lpstr>Tema</vt:lpstr>
      </vt:variant>
      <vt:variant>
        <vt:i4>3</vt:i4>
      </vt:variant>
      <vt:variant>
        <vt:lpstr>Bildrubriker</vt:lpstr>
      </vt:variant>
      <vt:variant>
        <vt:i4>42</vt:i4>
      </vt:variant>
    </vt:vector>
  </HeadingPairs>
  <TitlesOfParts>
    <vt:vector size="45" baseType="lpstr">
      <vt:lpstr>Seniorgården</vt:lpstr>
      <vt:lpstr>JM utan linje, med logotyp</vt:lpstr>
      <vt:lpstr>JM utan logotyp och linje</vt:lpstr>
      <vt:lpstr>Brf Lillsjöparken  Informationsmöte 2014-03-19 </vt:lpstr>
      <vt:lpstr>Informationsmöte 19 mars 2014 Brf Lillsjöparken</vt:lpstr>
      <vt:lpstr>Styrelsen i brf Lillsjöparken</vt:lpstr>
      <vt:lpstr>Byggnadsprojektet</vt:lpstr>
      <vt:lpstr>Byggnadsprojektet</vt:lpstr>
      <vt:lpstr>Byggnadsprojektet</vt:lpstr>
      <vt:lpstr>Byggnadsprojektet</vt:lpstr>
      <vt:lpstr>Byggnadsprojektet</vt:lpstr>
      <vt:lpstr>Byggnadsprojektet</vt:lpstr>
      <vt:lpstr>Byggnadsprojektet</vt:lpstr>
      <vt:lpstr>Byggnadsprojektet</vt:lpstr>
      <vt:lpstr>Besiktning av er bostad</vt:lpstr>
      <vt:lpstr>Besiktning av din bostad forts</vt:lpstr>
      <vt:lpstr>Att bo i en bostadsrättsförening</vt:lpstr>
      <vt:lpstr>Att bo i en bostadsrättsförening</vt:lpstr>
      <vt:lpstr>Att bo i en bostadsrättsförening</vt:lpstr>
      <vt:lpstr>Att bo i en bostadsrättsförening</vt:lpstr>
      <vt:lpstr>Att bo i en bostadsrättsförening</vt:lpstr>
      <vt:lpstr>Att bo i en bostadsrättsförening</vt:lpstr>
      <vt:lpstr>Att bo i en bostadsrättsförening</vt:lpstr>
      <vt:lpstr>Föreningsstämma</vt:lpstr>
      <vt:lpstr>Förvaltning</vt:lpstr>
      <vt:lpstr>Förvaltning </vt:lpstr>
      <vt:lpstr>Föreningens ekonomi</vt:lpstr>
      <vt:lpstr>Föreningens ekonomi</vt:lpstr>
      <vt:lpstr>Föreningens ekonomi</vt:lpstr>
      <vt:lpstr>Föreningens ekonomi </vt:lpstr>
      <vt:lpstr>Föreningens ekonomi</vt:lpstr>
      <vt:lpstr>Föreningens ekonomi</vt:lpstr>
      <vt:lpstr>JM Inflyttningsservice</vt:lpstr>
      <vt:lpstr>Inflyttningsinformation</vt:lpstr>
      <vt:lpstr>Inflyttningsinformation forts</vt:lpstr>
      <vt:lpstr>Inflyttningsmötets innehåll</vt:lpstr>
      <vt:lpstr>Skötselpärm</vt:lpstr>
      <vt:lpstr>Inflyttningsinformation</vt:lpstr>
      <vt:lpstr>Inflyttningsinformation forts</vt:lpstr>
      <vt:lpstr>Inflyttningsinformation Inflyttningsenkät</vt:lpstr>
      <vt:lpstr>Praktisk information</vt:lpstr>
      <vt:lpstr>PowerPoint-presentation</vt:lpstr>
      <vt:lpstr>Boförmåner</vt:lpstr>
      <vt:lpstr>Övrigt</vt:lpstr>
      <vt:lpstr>Triple Play – TV, telefon och internet</vt:lpstr>
    </vt:vector>
  </TitlesOfParts>
  <Company>JM AB</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Informationsmöte exempel</dc:title>
  <dc:creator>Magnus Forsling</dc:creator>
  <cp:lastModifiedBy>Monica Rinse</cp:lastModifiedBy>
  <cp:revision>135</cp:revision>
  <cp:lastPrinted>2012-09-10T15:55:16Z</cp:lastPrinted>
  <dcterms:created xsi:type="dcterms:W3CDTF">2011-10-10T20:10:33Z</dcterms:created>
  <dcterms:modified xsi:type="dcterms:W3CDTF">2015-02-13T14:22:58Z</dcterms:modified>
  <cp:category>Stödjande</cp:category>
</cp:coreProperties>
</file>